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aleway"/>
      <p:regular r:id="rId43"/>
      <p:bold r:id="rId44"/>
      <p:italic r:id="rId45"/>
      <p:boldItalic r:id="rId46"/>
    </p:embeddedFont>
    <p:embeddedFont>
      <p:font typeface="Lato"/>
      <p:regular r:id="rId47"/>
      <p:bold r:id="rId48"/>
      <p:italic r:id="rId49"/>
      <p:boldItalic r:id="rId50"/>
    </p:embeddedFont>
    <p:embeddedFont>
      <p:font typeface="Arial Narrow"/>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ADB0C3-6DAA-43A8-9D0A-292D241FE927}">
  <a:tblStyle styleId="{C3ADB0C3-6DAA-43A8-9D0A-292D241FE927}"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rialNarrow-regular.fntdata"/><Relationship Id="rId50" Type="http://schemas.openxmlformats.org/officeDocument/2006/relationships/font" Target="fonts/Lato-boldItalic.fntdata"/><Relationship Id="rId53" Type="http://schemas.openxmlformats.org/officeDocument/2006/relationships/font" Target="fonts/ArialNarrow-italic.fntdata"/><Relationship Id="rId52" Type="http://schemas.openxmlformats.org/officeDocument/2006/relationships/font" Target="fonts/ArialNarrow-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ArialNarrow-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5963fdcfc8_1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15963fdcfc8_1_9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963fdcfc8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15963fdcfc8_1_4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963fdcfc8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5963fdcfc8_1_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5963fdcfc8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5963fdcfc8_1_4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963fdcfc8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5963fdcfc8_1_4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5963fdcfc8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5963fdcfc8_1_4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963fdcfc8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5963fdcfc8_1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963fdcfc8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5963fdcfc8_2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963fdcfc8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5963fdcfc8_1_5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963fdcfc8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5963fdcfc8_2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963fdcfc8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5963fdcfc8_1_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963fdcfc8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15963fdcfc8_1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5963fdcfc8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15963fdcfc8_1_4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5963fdcfc8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5963fdcfc8_1_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5963fdcfc8_1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5963fdcfc8_1_1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c73c4ff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15c73c4ff1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c73c4ff1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5c73c4ff12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5c73c4ff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15c73c4ff1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963fdcfc8_1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5963fdcfc8_1_6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963fdcfc8_1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15963fdcfc8_1_10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5963fdcfc8_1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15963fdcfc8_1_10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5963fdcfc8_1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5963fdcfc8_1_10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963fdcfc8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5963fdcfc8_1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5963fdcfc8_1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15963fdcfc8_1_10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5963fdcfc8_1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15963fdcfc8_1_10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5963fdcfc8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15963fdcfc8_2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5963fdcfc8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5963fdcfc8_2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5963fdcfc8_1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5963fdcfc8_1_7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5963fdcfc8_1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5963fdcfc8_1_8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5963fdcfc8_1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5963fdcfc8_1_8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963fdcf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15963fdcfc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5963fdcfc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5963fdcfc8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963fdcfc8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5963fdcfc8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5963fdcfc8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5963fdcfc8_2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963fdcfc8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5963fdcfc8_1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963fdcfc8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5963fdcfc8_1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68" name="Shape 68"/>
        <p:cNvGrpSpPr/>
        <p:nvPr/>
      </p:nvGrpSpPr>
      <p:grpSpPr>
        <a:xfrm>
          <a:off x="0" y="0"/>
          <a:ext cx="0" cy="0"/>
          <a:chOff x="0" y="0"/>
          <a:chExt cx="0" cy="0"/>
        </a:xfrm>
      </p:grpSpPr>
      <p:sp>
        <p:nvSpPr>
          <p:cNvPr id="69" name="Google Shape;69;p13"/>
          <p:cNvSpPr txBox="1"/>
          <p:nvPr>
            <p:ph idx="10" type="dt"/>
          </p:nvPr>
        </p:nvSpPr>
        <p:spPr>
          <a:xfrm>
            <a:off x="348090" y="4387988"/>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0" name="Google Shape;70;p13"/>
          <p:cNvSpPr txBox="1"/>
          <p:nvPr>
            <p:ph idx="11" type="ftr"/>
          </p:nvPr>
        </p:nvSpPr>
        <p:spPr>
          <a:xfrm>
            <a:off x="3036332" y="4411206"/>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 name="Google Shape;71;p13"/>
          <p:cNvSpPr txBox="1"/>
          <p:nvPr>
            <p:ph idx="12" type="sldNum"/>
          </p:nvPr>
        </p:nvSpPr>
        <p:spPr>
          <a:xfrm>
            <a:off x="6753273" y="4413642"/>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3"/>
          <p:cNvSpPr txBox="1"/>
          <p:nvPr>
            <p:ph idx="1" type="body"/>
          </p:nvPr>
        </p:nvSpPr>
        <p:spPr>
          <a:xfrm>
            <a:off x="347663" y="1616384"/>
            <a:ext cx="8445300" cy="2682300"/>
          </a:xfrm>
          <a:prstGeom prst="rect">
            <a:avLst/>
          </a:prstGeom>
          <a:noFill/>
          <a:ln>
            <a:noFill/>
          </a:ln>
        </p:spPr>
        <p:txBody>
          <a:bodyPr anchorCtr="0" anchor="t" bIns="34275" lIns="68575" spcFirstLastPara="1" rIns="68575" wrap="square" tIns="34275">
            <a:normAutofit/>
          </a:bodyPr>
          <a:lstStyle>
            <a:lvl1pPr indent="-304800" lvl="0" marL="457200" rtl="0" algn="l">
              <a:lnSpc>
                <a:spcPct val="90000"/>
              </a:lnSpc>
              <a:spcBef>
                <a:spcPts val="800"/>
              </a:spcBef>
              <a:spcAft>
                <a:spcPts val="0"/>
              </a:spcAft>
              <a:buClr>
                <a:srgbClr val="262626"/>
              </a:buClr>
              <a:buSzPts val="1200"/>
              <a:buFont typeface="Calibri"/>
              <a:buChar char="•"/>
              <a:defRPr sz="1200">
                <a:solidFill>
                  <a:srgbClr val="262626"/>
                </a:solidFill>
              </a:defRPr>
            </a:lvl1pPr>
            <a:lvl2pPr indent="-304800" lvl="1" marL="914400" rtl="0" algn="l">
              <a:lnSpc>
                <a:spcPct val="90000"/>
              </a:lnSpc>
              <a:spcBef>
                <a:spcPts val="1600"/>
              </a:spcBef>
              <a:spcAft>
                <a:spcPts val="0"/>
              </a:spcAft>
              <a:buClr>
                <a:srgbClr val="262626"/>
              </a:buClr>
              <a:buSzPts val="1200"/>
              <a:buFont typeface="Calibri"/>
              <a:buChar char="•"/>
              <a:defRPr sz="1200">
                <a:solidFill>
                  <a:srgbClr val="262626"/>
                </a:solidFill>
              </a:defRPr>
            </a:lvl2pPr>
            <a:lvl3pPr indent="-323850" lvl="2" marL="1371600" rtl="0" algn="l">
              <a:lnSpc>
                <a:spcPct val="90000"/>
              </a:lnSpc>
              <a:spcBef>
                <a:spcPts val="1600"/>
              </a:spcBef>
              <a:spcAft>
                <a:spcPts val="0"/>
              </a:spcAft>
              <a:buClr>
                <a:srgbClr val="7F7F7F"/>
              </a:buClr>
              <a:buSzPts val="1500"/>
              <a:buChar char="■"/>
              <a:defRPr>
                <a:solidFill>
                  <a:srgbClr val="7F7F7F"/>
                </a:solidFill>
              </a:defRPr>
            </a:lvl3pPr>
            <a:lvl4pPr indent="-317500" lvl="3" marL="1828800" rtl="0" algn="l">
              <a:lnSpc>
                <a:spcPct val="90000"/>
              </a:lnSpc>
              <a:spcBef>
                <a:spcPts val="1600"/>
              </a:spcBef>
              <a:spcAft>
                <a:spcPts val="0"/>
              </a:spcAft>
              <a:buClr>
                <a:srgbClr val="7F7F7F"/>
              </a:buClr>
              <a:buSzPts val="1400"/>
              <a:buChar char="●"/>
              <a:defRPr>
                <a:solidFill>
                  <a:srgbClr val="7F7F7F"/>
                </a:solidFill>
              </a:defRPr>
            </a:lvl4pPr>
            <a:lvl5pPr indent="-317500" lvl="4" marL="2286000" rtl="0" algn="l">
              <a:lnSpc>
                <a:spcPct val="90000"/>
              </a:lnSpc>
              <a:spcBef>
                <a:spcPts val="1600"/>
              </a:spcBef>
              <a:spcAft>
                <a:spcPts val="0"/>
              </a:spcAft>
              <a:buClr>
                <a:srgbClr val="7F7F7F"/>
              </a:buClr>
              <a:buSzPts val="1400"/>
              <a:buChar char="○"/>
              <a:defRPr>
                <a:solidFill>
                  <a:srgbClr val="7F7F7F"/>
                </a:solidFill>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73" name="Google Shape;73;p13"/>
          <p:cNvSpPr txBox="1"/>
          <p:nvPr>
            <p:ph idx="2" type="body"/>
          </p:nvPr>
        </p:nvSpPr>
        <p:spPr>
          <a:xfrm>
            <a:off x="347662" y="1022312"/>
            <a:ext cx="8445300" cy="451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262626"/>
              </a:buClr>
              <a:buSzPts val="1800"/>
              <a:buFont typeface="Arial"/>
              <a:buNone/>
              <a:defRPr sz="1800">
                <a:solidFill>
                  <a:srgbClr val="262626"/>
                </a:solidFill>
                <a:latin typeface="Arial Narrow"/>
                <a:ea typeface="Arial Narrow"/>
                <a:cs typeface="Arial Narrow"/>
                <a:sym typeface="Arial Narrow"/>
              </a:defRPr>
            </a:lvl1pPr>
            <a:lvl2pPr indent="-323850" lvl="1" marL="914400" rtl="0" algn="l">
              <a:lnSpc>
                <a:spcPct val="90000"/>
              </a:lnSpc>
              <a:spcBef>
                <a:spcPts val="1600"/>
              </a:spcBef>
              <a:spcAft>
                <a:spcPts val="0"/>
              </a:spcAft>
              <a:buClr>
                <a:srgbClr val="262626"/>
              </a:buClr>
              <a:buSzPts val="1500"/>
              <a:buFont typeface="Calibri"/>
              <a:buChar char="•"/>
              <a:defRPr sz="1500">
                <a:solidFill>
                  <a:srgbClr val="262626"/>
                </a:solidFill>
              </a:defRPr>
            </a:lvl2pPr>
            <a:lvl3pPr indent="-323850" lvl="2" marL="1371600" rtl="0" algn="l">
              <a:lnSpc>
                <a:spcPct val="90000"/>
              </a:lnSpc>
              <a:spcBef>
                <a:spcPts val="1600"/>
              </a:spcBef>
              <a:spcAft>
                <a:spcPts val="0"/>
              </a:spcAft>
              <a:buClr>
                <a:srgbClr val="7F7F7F"/>
              </a:buClr>
              <a:buSzPts val="1500"/>
              <a:buChar char="■"/>
              <a:defRPr>
                <a:solidFill>
                  <a:srgbClr val="7F7F7F"/>
                </a:solidFill>
              </a:defRPr>
            </a:lvl3pPr>
            <a:lvl4pPr indent="-317500" lvl="3" marL="1828800" rtl="0" algn="l">
              <a:lnSpc>
                <a:spcPct val="90000"/>
              </a:lnSpc>
              <a:spcBef>
                <a:spcPts val="1600"/>
              </a:spcBef>
              <a:spcAft>
                <a:spcPts val="0"/>
              </a:spcAft>
              <a:buClr>
                <a:srgbClr val="7F7F7F"/>
              </a:buClr>
              <a:buSzPts val="1400"/>
              <a:buChar char="●"/>
              <a:defRPr>
                <a:solidFill>
                  <a:srgbClr val="7F7F7F"/>
                </a:solidFill>
              </a:defRPr>
            </a:lvl4pPr>
            <a:lvl5pPr indent="-317500" lvl="4" marL="2286000" rtl="0" algn="l">
              <a:lnSpc>
                <a:spcPct val="90000"/>
              </a:lnSpc>
              <a:spcBef>
                <a:spcPts val="1600"/>
              </a:spcBef>
              <a:spcAft>
                <a:spcPts val="0"/>
              </a:spcAft>
              <a:buClr>
                <a:srgbClr val="7F7F7F"/>
              </a:buClr>
              <a:buSzPts val="1400"/>
              <a:buChar char="○"/>
              <a:defRPr>
                <a:solidFill>
                  <a:srgbClr val="7F7F7F"/>
                </a:solidFill>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grpSp>
        <p:nvGrpSpPr>
          <p:cNvPr id="74" name="Google Shape;74;p13"/>
          <p:cNvGrpSpPr/>
          <p:nvPr/>
        </p:nvGrpSpPr>
        <p:grpSpPr>
          <a:xfrm>
            <a:off x="282548" y="4804374"/>
            <a:ext cx="7598761" cy="207675"/>
            <a:chOff x="376730" y="6405832"/>
            <a:chExt cx="10131682" cy="276900"/>
          </a:xfrm>
        </p:grpSpPr>
        <p:cxnSp>
          <p:nvCxnSpPr>
            <p:cNvPr id="75" name="Google Shape;75;p13"/>
            <p:cNvCxnSpPr/>
            <p:nvPr/>
          </p:nvCxnSpPr>
          <p:spPr>
            <a:xfrm>
              <a:off x="3161712" y="6544331"/>
              <a:ext cx="7346700" cy="0"/>
            </a:xfrm>
            <a:prstGeom prst="straightConnector1">
              <a:avLst/>
            </a:prstGeom>
            <a:noFill/>
            <a:ln cap="flat" cmpd="sng" w="9525">
              <a:solidFill>
                <a:srgbClr val="00A0CC"/>
              </a:solidFill>
              <a:prstDash val="solid"/>
              <a:miter lim="800000"/>
              <a:headEnd len="sm" w="sm" type="none"/>
              <a:tailEnd len="sm" w="sm" type="none"/>
            </a:ln>
          </p:spPr>
        </p:cxnSp>
        <p:sp>
          <p:nvSpPr>
            <p:cNvPr id="76" name="Google Shape;76;p13"/>
            <p:cNvSpPr txBox="1"/>
            <p:nvPr/>
          </p:nvSpPr>
          <p:spPr>
            <a:xfrm>
              <a:off x="376730" y="6405832"/>
              <a:ext cx="28638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900">
                  <a:solidFill>
                    <a:schemeClr val="dk1"/>
                  </a:solidFill>
                  <a:latin typeface="Calibri"/>
                  <a:ea typeface="Calibri"/>
                  <a:cs typeface="Calibri"/>
                  <a:sym typeface="Calibri"/>
                </a:rPr>
                <a:t>© 2021 Jigsaw Academy Education Pvt Ltd.</a:t>
              </a:r>
              <a:endParaRPr sz="1100"/>
            </a:p>
          </p:txBody>
        </p:sp>
      </p:grpSp>
      <p:sp>
        <p:nvSpPr>
          <p:cNvPr id="77" name="Google Shape;77;p13"/>
          <p:cNvSpPr txBox="1"/>
          <p:nvPr>
            <p:ph type="title"/>
          </p:nvPr>
        </p:nvSpPr>
        <p:spPr>
          <a:xfrm>
            <a:off x="347663" y="359026"/>
            <a:ext cx="8445300" cy="534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262626"/>
              </a:buClr>
              <a:buSzPts val="2700"/>
              <a:buFont typeface="Arial Narrow"/>
              <a:buNone/>
              <a:defRPr sz="2700">
                <a:solidFill>
                  <a:srgbClr val="262626"/>
                </a:solidFill>
                <a:latin typeface="Arial Narrow"/>
                <a:ea typeface="Arial Narrow"/>
                <a:cs typeface="Arial Narrow"/>
                <a:sym typeface="Arial Narrow"/>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Indian Institute of Management Indore - Wikipedia" id="78" name="Google Shape;78;p13"/>
          <p:cNvPicPr preferRelativeResize="0"/>
          <p:nvPr/>
        </p:nvPicPr>
        <p:blipFill rotWithShape="1">
          <a:blip r:embed="rId2">
            <a:alphaModFix/>
          </a:blip>
          <a:srcRect b="0" l="0" r="0" t="0"/>
          <a:stretch/>
        </p:blipFill>
        <p:spPr>
          <a:xfrm>
            <a:off x="66718" y="56882"/>
            <a:ext cx="308787" cy="497934"/>
          </a:xfrm>
          <a:prstGeom prst="rect">
            <a:avLst/>
          </a:prstGeom>
          <a:noFill/>
          <a:ln>
            <a:noFill/>
          </a:ln>
        </p:spPr>
      </p:pic>
      <p:pic>
        <p:nvPicPr>
          <p:cNvPr descr="Logo&#10;&#10;Description automatically generated with medium confidence" id="79" name="Google Shape;79;p13"/>
          <p:cNvPicPr preferRelativeResize="0"/>
          <p:nvPr/>
        </p:nvPicPr>
        <p:blipFill rotWithShape="1">
          <a:blip r:embed="rId3">
            <a:alphaModFix/>
          </a:blip>
          <a:srcRect b="0" l="0" r="0" t="0"/>
          <a:stretch/>
        </p:blipFill>
        <p:spPr>
          <a:xfrm>
            <a:off x="8017376" y="4765362"/>
            <a:ext cx="793298" cy="37813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m Slide">
  <p:cSld name="Interim Slide">
    <p:spTree>
      <p:nvGrpSpPr>
        <p:cNvPr id="80" name="Shape 80"/>
        <p:cNvGrpSpPr/>
        <p:nvPr/>
      </p:nvGrpSpPr>
      <p:grpSpPr>
        <a:xfrm>
          <a:off x="0" y="0"/>
          <a:ext cx="0" cy="0"/>
          <a:chOff x="0" y="0"/>
          <a:chExt cx="0" cy="0"/>
        </a:xfrm>
      </p:grpSpPr>
      <p:pic>
        <p:nvPicPr>
          <p:cNvPr descr="A blue rectangle with a white background&#10;&#10;Description automatically generated with low confidence" id="81" name="Google Shape;81;p14"/>
          <p:cNvPicPr preferRelativeResize="0"/>
          <p:nvPr/>
        </p:nvPicPr>
        <p:blipFill rotWithShape="1">
          <a:blip r:embed="rId2">
            <a:alphaModFix/>
          </a:blip>
          <a:srcRect b="0" l="0" r="0" t="0"/>
          <a:stretch/>
        </p:blipFill>
        <p:spPr>
          <a:xfrm>
            <a:off x="0" y="-5154"/>
            <a:ext cx="9144000" cy="5153808"/>
          </a:xfrm>
          <a:prstGeom prst="rect">
            <a:avLst/>
          </a:prstGeom>
          <a:noFill/>
          <a:ln>
            <a:noFill/>
          </a:ln>
        </p:spPr>
      </p:pic>
      <p:sp>
        <p:nvSpPr>
          <p:cNvPr id="82" name="Google Shape;82;p14"/>
          <p:cNvSpPr txBox="1"/>
          <p:nvPr>
            <p:ph idx="10" type="dt"/>
          </p:nvPr>
        </p:nvSpPr>
        <p:spPr>
          <a:xfrm>
            <a:off x="383108" y="4435099"/>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3" name="Google Shape;83;p14"/>
          <p:cNvSpPr txBox="1"/>
          <p:nvPr>
            <p:ph idx="11" type="ftr"/>
          </p:nvPr>
        </p:nvSpPr>
        <p:spPr>
          <a:xfrm>
            <a:off x="3028950" y="4435099"/>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4" name="Google Shape;84;p14"/>
          <p:cNvSpPr txBox="1"/>
          <p:nvPr>
            <p:ph type="title"/>
          </p:nvPr>
        </p:nvSpPr>
        <p:spPr>
          <a:xfrm>
            <a:off x="383107" y="2013458"/>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Narrow"/>
              <a:buNone/>
              <a:defRPr b="1" sz="3300">
                <a:solidFill>
                  <a:schemeClr val="lt1"/>
                </a:solidFill>
                <a:latin typeface="Arial Narrow"/>
                <a:ea typeface="Arial Narrow"/>
                <a:cs typeface="Arial Narrow"/>
                <a:sym typeface="Arial Narrow"/>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4"/>
          <p:cNvSpPr txBox="1"/>
          <p:nvPr>
            <p:ph idx="12" type="sldNum"/>
          </p:nvPr>
        </p:nvSpPr>
        <p:spPr>
          <a:xfrm>
            <a:off x="6753274" y="4435099"/>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grpSp>
        <p:nvGrpSpPr>
          <p:cNvPr id="86" name="Google Shape;86;p14"/>
          <p:cNvGrpSpPr/>
          <p:nvPr/>
        </p:nvGrpSpPr>
        <p:grpSpPr>
          <a:xfrm>
            <a:off x="282548" y="4724888"/>
            <a:ext cx="7896656" cy="325575"/>
            <a:chOff x="376730" y="6299850"/>
            <a:chExt cx="10528875" cy="434100"/>
          </a:xfrm>
        </p:grpSpPr>
        <p:cxnSp>
          <p:nvCxnSpPr>
            <p:cNvPr id="87" name="Google Shape;87;p14"/>
            <p:cNvCxnSpPr/>
            <p:nvPr/>
          </p:nvCxnSpPr>
          <p:spPr>
            <a:xfrm>
              <a:off x="3161712" y="6544331"/>
              <a:ext cx="7528200" cy="0"/>
            </a:xfrm>
            <a:prstGeom prst="straightConnector1">
              <a:avLst/>
            </a:prstGeom>
            <a:noFill/>
            <a:ln cap="flat" cmpd="sng" w="9525">
              <a:solidFill>
                <a:schemeClr val="lt1"/>
              </a:solidFill>
              <a:prstDash val="solid"/>
              <a:miter lim="800000"/>
              <a:headEnd len="sm" w="sm" type="none"/>
              <a:tailEnd len="sm" w="sm" type="none"/>
            </a:ln>
          </p:spPr>
        </p:cxnSp>
        <p:sp>
          <p:nvSpPr>
            <p:cNvPr id="88" name="Google Shape;88;p14"/>
            <p:cNvSpPr txBox="1"/>
            <p:nvPr/>
          </p:nvSpPr>
          <p:spPr>
            <a:xfrm>
              <a:off x="376730" y="6405832"/>
              <a:ext cx="28638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900" u="none" cap="none" strike="noStrike">
                  <a:solidFill>
                    <a:schemeClr val="lt1"/>
                  </a:solidFill>
                  <a:latin typeface="Calibri"/>
                  <a:ea typeface="Calibri"/>
                  <a:cs typeface="Calibri"/>
                  <a:sym typeface="Calibri"/>
                </a:rPr>
                <a:t>© 2021 Jigsaw Academy Education Pvt Ltd.</a:t>
              </a:r>
              <a:endParaRPr sz="1100"/>
            </a:p>
          </p:txBody>
        </p:sp>
        <p:cxnSp>
          <p:nvCxnSpPr>
            <p:cNvPr id="89" name="Google Shape;89;p14"/>
            <p:cNvCxnSpPr/>
            <p:nvPr/>
          </p:nvCxnSpPr>
          <p:spPr>
            <a:xfrm>
              <a:off x="10905605" y="6299850"/>
              <a:ext cx="0" cy="434100"/>
            </a:xfrm>
            <a:prstGeom prst="straightConnector1">
              <a:avLst/>
            </a:prstGeom>
            <a:noFill/>
            <a:ln cap="flat" cmpd="sng" w="9525">
              <a:solidFill>
                <a:srgbClr val="F2F2F2"/>
              </a:solidFill>
              <a:prstDash val="solid"/>
              <a:miter lim="800000"/>
              <a:headEnd len="sm" w="sm" type="none"/>
              <a:tailEnd len="sm" w="sm" type="none"/>
            </a:ln>
          </p:spPr>
        </p:cxnSp>
      </p:grpSp>
      <p:pic>
        <p:nvPicPr>
          <p:cNvPr descr="Indian Institute of Management Indore - Wikipedia" id="90" name="Google Shape;90;p14"/>
          <p:cNvPicPr preferRelativeResize="0"/>
          <p:nvPr/>
        </p:nvPicPr>
        <p:blipFill rotWithShape="1">
          <a:blip r:embed="rId3">
            <a:alphaModFix/>
          </a:blip>
          <a:srcRect b="0" l="0" r="0" t="0"/>
          <a:stretch/>
        </p:blipFill>
        <p:spPr>
          <a:xfrm>
            <a:off x="66718" y="56882"/>
            <a:ext cx="308787" cy="497934"/>
          </a:xfrm>
          <a:prstGeom prst="rect">
            <a:avLst/>
          </a:prstGeom>
          <a:noFill/>
          <a:ln>
            <a:noFill/>
          </a:ln>
        </p:spPr>
      </p:pic>
      <p:pic>
        <p:nvPicPr>
          <p:cNvPr descr="Logo&#10;&#10;Description automatically generated with medium confidence" id="91" name="Google Shape;91;p14"/>
          <p:cNvPicPr preferRelativeResize="0"/>
          <p:nvPr/>
        </p:nvPicPr>
        <p:blipFill rotWithShape="1">
          <a:blip r:embed="rId4">
            <a:alphaModFix/>
          </a:blip>
          <a:srcRect b="0" l="0" r="0" t="0"/>
          <a:stretch/>
        </p:blipFill>
        <p:spPr>
          <a:xfrm>
            <a:off x="8017376" y="4765362"/>
            <a:ext cx="793298" cy="3781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about:blan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about:blank" TargetMode="External"/><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3.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pic>
        <p:nvPicPr>
          <p:cNvPr descr="A picture containing graphical user interface&#10;&#10;Description automatically generated" id="96" name="Google Shape;96;p15"/>
          <p:cNvPicPr preferRelativeResize="0"/>
          <p:nvPr/>
        </p:nvPicPr>
        <p:blipFill rotWithShape="1">
          <a:blip r:embed="rId3">
            <a:alphaModFix/>
          </a:blip>
          <a:srcRect b="0" l="0" r="0" t="0"/>
          <a:stretch/>
        </p:blipFill>
        <p:spPr>
          <a:xfrm>
            <a:off x="1" y="-5153"/>
            <a:ext cx="9150857" cy="5157672"/>
          </a:xfrm>
          <a:prstGeom prst="rect">
            <a:avLst/>
          </a:prstGeom>
          <a:noFill/>
          <a:ln>
            <a:noFill/>
          </a:ln>
        </p:spPr>
      </p:pic>
      <p:sp>
        <p:nvSpPr>
          <p:cNvPr id="97" name="Google Shape;97;p15"/>
          <p:cNvSpPr/>
          <p:nvPr/>
        </p:nvSpPr>
        <p:spPr>
          <a:xfrm>
            <a:off x="1143" y="0"/>
            <a:ext cx="9141900"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8" name="Google Shape;98;p15"/>
          <p:cNvSpPr txBox="1"/>
          <p:nvPr/>
        </p:nvSpPr>
        <p:spPr>
          <a:xfrm>
            <a:off x="388871" y="1212940"/>
            <a:ext cx="4950300" cy="1026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b="1" lang="en" sz="3600">
                <a:solidFill>
                  <a:schemeClr val="lt1"/>
                </a:solidFill>
                <a:latin typeface="Raleway"/>
                <a:ea typeface="Raleway"/>
                <a:cs typeface="Raleway"/>
                <a:sym typeface="Raleway"/>
              </a:rPr>
              <a:t>World Military Expenditure and India’s Position</a:t>
            </a:r>
            <a:endParaRPr b="1" sz="3600">
              <a:solidFill>
                <a:schemeClr val="lt1"/>
              </a:solidFill>
              <a:latin typeface="Raleway"/>
              <a:ea typeface="Raleway"/>
              <a:cs typeface="Raleway"/>
              <a:sym typeface="Raleway"/>
            </a:endParaRPr>
          </a:p>
          <a:p>
            <a:pPr indent="0" lvl="0" marL="0" marR="0" rtl="0" algn="l">
              <a:lnSpc>
                <a:spcPct val="90000"/>
              </a:lnSpc>
              <a:spcBef>
                <a:spcPts val="0"/>
              </a:spcBef>
              <a:spcAft>
                <a:spcPts val="0"/>
              </a:spcAft>
              <a:buClr>
                <a:schemeClr val="lt1"/>
              </a:buClr>
              <a:buSzPts val="3800"/>
              <a:buFont typeface="Arial"/>
              <a:buNone/>
            </a:pPr>
            <a:r>
              <a:t/>
            </a:r>
            <a:endParaRPr sz="3800">
              <a:solidFill>
                <a:schemeClr val="lt1"/>
              </a:solidFill>
              <a:latin typeface="Arial Narrow"/>
              <a:ea typeface="Arial Narrow"/>
              <a:cs typeface="Arial Narrow"/>
              <a:sym typeface="Arial Narrow"/>
            </a:endParaRPr>
          </a:p>
        </p:txBody>
      </p:sp>
      <p:sp>
        <p:nvSpPr>
          <p:cNvPr id="99" name="Google Shape;99;p15"/>
          <p:cNvSpPr txBox="1"/>
          <p:nvPr/>
        </p:nvSpPr>
        <p:spPr>
          <a:xfrm>
            <a:off x="388876" y="3723975"/>
            <a:ext cx="5100900" cy="4842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b="1" lang="en" sz="1800">
                <a:solidFill>
                  <a:schemeClr val="lt1"/>
                </a:solidFill>
                <a:latin typeface="Lato"/>
                <a:ea typeface="Lato"/>
                <a:cs typeface="Lato"/>
                <a:sym typeface="Lato"/>
              </a:rPr>
              <a:t>Presentation for:</a:t>
            </a:r>
            <a:br>
              <a:rPr b="1" lang="en" sz="1800">
                <a:solidFill>
                  <a:schemeClr val="lt1"/>
                </a:solidFill>
                <a:latin typeface="Lato"/>
                <a:ea typeface="Lato"/>
                <a:cs typeface="Lato"/>
                <a:sym typeface="Lato"/>
              </a:rPr>
            </a:br>
            <a:r>
              <a:rPr b="1" lang="en" sz="1800">
                <a:solidFill>
                  <a:schemeClr val="lt1"/>
                </a:solidFill>
                <a:latin typeface="Lato"/>
                <a:ea typeface="Lato"/>
                <a:cs typeface="Lato"/>
                <a:sym typeface="Lato"/>
              </a:rPr>
              <a:t>IPBA</a:t>
            </a:r>
            <a:br>
              <a:rPr b="1" lang="en" sz="1800">
                <a:solidFill>
                  <a:schemeClr val="lt1"/>
                </a:solidFill>
                <a:latin typeface="Lato"/>
                <a:ea typeface="Lato"/>
                <a:cs typeface="Lato"/>
                <a:sym typeface="Lato"/>
              </a:rPr>
            </a:br>
            <a:r>
              <a:rPr b="1" lang="en" sz="1600">
                <a:solidFill>
                  <a:schemeClr val="lt1"/>
                </a:solidFill>
                <a:latin typeface="Lato"/>
                <a:ea typeface="Lato"/>
                <a:cs typeface="Lato"/>
                <a:sym typeface="Lato"/>
              </a:rPr>
              <a:t>IIM Indore</a:t>
            </a:r>
            <a:br>
              <a:rPr b="1" lang="en" sz="1600">
                <a:solidFill>
                  <a:schemeClr val="lt1"/>
                </a:solidFill>
                <a:latin typeface="Lato"/>
                <a:ea typeface="Lato"/>
                <a:cs typeface="Lato"/>
                <a:sym typeface="Lato"/>
              </a:rPr>
            </a:br>
            <a:r>
              <a:rPr b="1" lang="en" sz="1600">
                <a:solidFill>
                  <a:schemeClr val="lt1"/>
                </a:solidFill>
                <a:latin typeface="Lato"/>
                <a:ea typeface="Lato"/>
                <a:cs typeface="Lato"/>
                <a:sym typeface="Lato"/>
              </a:rPr>
              <a:t>Jigsaw Academy</a:t>
            </a:r>
            <a:endParaRPr sz="1100"/>
          </a:p>
        </p:txBody>
      </p:sp>
      <p:sp>
        <p:nvSpPr>
          <p:cNvPr id="100" name="Google Shape;100;p15"/>
          <p:cNvSpPr txBox="1"/>
          <p:nvPr/>
        </p:nvSpPr>
        <p:spPr>
          <a:xfrm>
            <a:off x="465071" y="2998967"/>
            <a:ext cx="3376200" cy="559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3000"/>
              <a:buFont typeface="Arial"/>
              <a:buNone/>
            </a:pPr>
            <a:r>
              <a:rPr b="1" lang="en" sz="2300">
                <a:solidFill>
                  <a:srgbClr val="EFEFEF"/>
                </a:solidFill>
                <a:latin typeface="Arial Narrow"/>
                <a:ea typeface="Arial Narrow"/>
                <a:cs typeface="Arial Narrow"/>
                <a:sym typeface="Arial Narrow"/>
              </a:rPr>
              <a:t>Group F</a:t>
            </a:r>
            <a:endParaRPr sz="400">
              <a:solidFill>
                <a:srgbClr val="EFEFEF"/>
              </a:solidFill>
            </a:endParaRPr>
          </a:p>
        </p:txBody>
      </p:sp>
      <p:pic>
        <p:nvPicPr>
          <p:cNvPr descr="Indian Institute of Management Indore - Wikipedia" id="101" name="Google Shape;101;p15"/>
          <p:cNvPicPr preferRelativeResize="0"/>
          <p:nvPr/>
        </p:nvPicPr>
        <p:blipFill rotWithShape="1">
          <a:blip r:embed="rId4">
            <a:alphaModFix/>
          </a:blip>
          <a:srcRect b="0" l="0" r="0" t="0"/>
          <a:stretch/>
        </p:blipFill>
        <p:spPr>
          <a:xfrm>
            <a:off x="66718" y="56882"/>
            <a:ext cx="308787" cy="497934"/>
          </a:xfrm>
          <a:prstGeom prst="rect">
            <a:avLst/>
          </a:prstGeom>
          <a:noFill/>
          <a:ln>
            <a:noFill/>
          </a:ln>
        </p:spPr>
      </p:pic>
      <p:sp>
        <p:nvSpPr>
          <p:cNvPr id="102" name="Google Shape;102;p15"/>
          <p:cNvSpPr txBox="1"/>
          <p:nvPr/>
        </p:nvSpPr>
        <p:spPr>
          <a:xfrm>
            <a:off x="522143" y="118286"/>
            <a:ext cx="4049700" cy="2994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Arial"/>
              <a:buNone/>
            </a:pPr>
            <a:r>
              <a:rPr b="1" i="1" lang="en" sz="1800" u="none" cap="none" strike="noStrike">
                <a:solidFill>
                  <a:schemeClr val="lt1"/>
                </a:solidFill>
                <a:latin typeface="Calibri"/>
                <a:ea typeface="Calibri"/>
                <a:cs typeface="Calibri"/>
                <a:sym typeface="Calibri"/>
              </a:rPr>
              <a:t>Integrated Program in Business Analytics</a:t>
            </a:r>
            <a:endParaRPr sz="1100"/>
          </a:p>
        </p:txBody>
      </p:sp>
      <p:pic>
        <p:nvPicPr>
          <p:cNvPr descr="Logo&#10;&#10;Description automatically generated with medium confidence" id="103" name="Google Shape;103;p15"/>
          <p:cNvPicPr preferRelativeResize="0"/>
          <p:nvPr/>
        </p:nvPicPr>
        <p:blipFill rotWithShape="1">
          <a:blip r:embed="rId5">
            <a:alphaModFix/>
          </a:blip>
          <a:srcRect b="0" l="0" r="0" t="0"/>
          <a:stretch/>
        </p:blipFill>
        <p:spPr>
          <a:xfrm>
            <a:off x="8032664" y="56882"/>
            <a:ext cx="1044618" cy="4979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a:blip r:embed="rId3">
            <a:alphaModFix/>
          </a:blip>
          <a:stretch>
            <a:fillRect/>
          </a:stretch>
        </p:blipFill>
        <p:spPr>
          <a:xfrm>
            <a:off x="2148075" y="104688"/>
            <a:ext cx="6676649" cy="4629324"/>
          </a:xfrm>
          <a:prstGeom prst="rect">
            <a:avLst/>
          </a:prstGeom>
          <a:noFill/>
          <a:ln>
            <a:noFill/>
          </a:ln>
        </p:spPr>
      </p:pic>
      <p:sp>
        <p:nvSpPr>
          <p:cNvPr id="188" name="Google Shape;188;p24"/>
          <p:cNvSpPr txBox="1"/>
          <p:nvPr/>
        </p:nvSpPr>
        <p:spPr>
          <a:xfrm>
            <a:off x="0" y="2149950"/>
            <a:ext cx="22650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300">
                <a:solidFill>
                  <a:schemeClr val="accent1"/>
                </a:solidFill>
                <a:latin typeface="Lato"/>
                <a:ea typeface="Lato"/>
                <a:cs typeface="Lato"/>
                <a:sym typeface="Lato"/>
              </a:rPr>
              <a:t>Africa</a:t>
            </a:r>
            <a:endParaRPr b="1" sz="2300">
              <a:solidFill>
                <a:schemeClr val="accent1"/>
              </a:solidFill>
              <a:latin typeface="Lato"/>
              <a:ea typeface="Lato"/>
              <a:cs typeface="Lato"/>
              <a:sym typeface="Lato"/>
            </a:endParaRPr>
          </a:p>
        </p:txBody>
      </p:sp>
      <p:sp>
        <p:nvSpPr>
          <p:cNvPr id="189" name="Google Shape;189;p24"/>
          <p:cNvSpPr/>
          <p:nvPr/>
        </p:nvSpPr>
        <p:spPr>
          <a:xfrm>
            <a:off x="458725" y="2841150"/>
            <a:ext cx="2593200" cy="13572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txBox="1"/>
          <p:nvPr/>
        </p:nvSpPr>
        <p:spPr>
          <a:xfrm>
            <a:off x="505700" y="2993550"/>
            <a:ext cx="2593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The most resourceful area in </a:t>
            </a: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terms of minerals </a:t>
            </a: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but the ME ranges below </a:t>
            </a:r>
            <a:br>
              <a:rPr b="1" lang="en">
                <a:solidFill>
                  <a:schemeClr val="accent1"/>
                </a:solidFill>
                <a:latin typeface="Lato"/>
                <a:ea typeface="Lato"/>
                <a:cs typeface="Lato"/>
                <a:sym typeface="Lato"/>
              </a:rPr>
            </a:br>
            <a:r>
              <a:rPr b="1" lang="en">
                <a:solidFill>
                  <a:schemeClr val="accent1"/>
                </a:solidFill>
                <a:latin typeface="Lato"/>
                <a:ea typeface="Lato"/>
                <a:cs typeface="Lato"/>
                <a:sym typeface="Lato"/>
              </a:rPr>
              <a:t>$10 billion in the region!</a:t>
            </a:r>
            <a:endParaRPr b="1">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5"/>
          <p:cNvPicPr preferRelativeResize="0"/>
          <p:nvPr/>
        </p:nvPicPr>
        <p:blipFill>
          <a:blip r:embed="rId3">
            <a:alphaModFix/>
          </a:blip>
          <a:stretch>
            <a:fillRect/>
          </a:stretch>
        </p:blipFill>
        <p:spPr>
          <a:xfrm>
            <a:off x="1888238" y="214100"/>
            <a:ext cx="6867773" cy="4490199"/>
          </a:xfrm>
          <a:prstGeom prst="rect">
            <a:avLst/>
          </a:prstGeom>
          <a:noFill/>
          <a:ln>
            <a:noFill/>
          </a:ln>
        </p:spPr>
      </p:pic>
      <p:sp>
        <p:nvSpPr>
          <p:cNvPr id="196" name="Google Shape;196;p25"/>
          <p:cNvSpPr txBox="1"/>
          <p:nvPr/>
        </p:nvSpPr>
        <p:spPr>
          <a:xfrm>
            <a:off x="0" y="2189800"/>
            <a:ext cx="19818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300">
                <a:solidFill>
                  <a:schemeClr val="accent1"/>
                </a:solidFill>
                <a:latin typeface="Lato"/>
                <a:ea typeface="Lato"/>
                <a:cs typeface="Lato"/>
                <a:sym typeface="Lato"/>
              </a:rPr>
              <a:t>Europe</a:t>
            </a:r>
            <a:endParaRPr b="1" sz="2300">
              <a:solidFill>
                <a:schemeClr val="accent1"/>
              </a:solidFill>
              <a:latin typeface="Lato"/>
              <a:ea typeface="Lato"/>
              <a:cs typeface="Lato"/>
              <a:sym typeface="Lato"/>
            </a:endParaRPr>
          </a:p>
        </p:txBody>
      </p:sp>
      <p:sp>
        <p:nvSpPr>
          <p:cNvPr id="197" name="Google Shape;197;p25"/>
          <p:cNvSpPr/>
          <p:nvPr/>
        </p:nvSpPr>
        <p:spPr>
          <a:xfrm>
            <a:off x="1721675" y="1234900"/>
            <a:ext cx="3111000" cy="17394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txBox="1"/>
          <p:nvPr/>
        </p:nvSpPr>
        <p:spPr>
          <a:xfrm>
            <a:off x="1852025" y="1327300"/>
            <a:ext cx="28503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Russia, France and Germany are the biggest players here.</a:t>
            </a:r>
            <a:br>
              <a:rPr b="1" lang="en" sz="1300">
                <a:solidFill>
                  <a:schemeClr val="accent1"/>
                </a:solidFill>
                <a:latin typeface="Lato"/>
                <a:ea typeface="Lato"/>
                <a:cs typeface="Lato"/>
                <a:sym typeface="Lato"/>
              </a:rPr>
            </a:br>
            <a:endParaRPr b="1" sz="1300">
              <a:solidFill>
                <a:schemeClr val="accent1"/>
              </a:solidFill>
              <a:latin typeface="Lato"/>
              <a:ea typeface="Lato"/>
              <a:cs typeface="Lato"/>
              <a:sym typeface="Lato"/>
            </a:endParaRPr>
          </a:p>
          <a:p>
            <a:pPr indent="0" lvl="0" marL="0" rtl="0" algn="l">
              <a:spcBef>
                <a:spcPts val="0"/>
              </a:spcBef>
              <a:spcAft>
                <a:spcPts val="0"/>
              </a:spcAft>
              <a:buNone/>
            </a:pPr>
            <a:r>
              <a:rPr b="1" lang="en" sz="1300">
                <a:solidFill>
                  <a:schemeClr val="accent1"/>
                </a:solidFill>
                <a:latin typeface="Lato"/>
                <a:ea typeface="Lato"/>
                <a:cs typeface="Lato"/>
                <a:sym typeface="Lato"/>
              </a:rPr>
              <a:t>Ukraine is spent $6 billion and russia is spent $66.84 billion which is </a:t>
            </a:r>
            <a:r>
              <a:rPr b="1" lang="en" sz="1300" u="sng">
                <a:solidFill>
                  <a:schemeClr val="accent1"/>
                </a:solidFill>
                <a:latin typeface="Lato"/>
                <a:ea typeface="Lato"/>
                <a:cs typeface="Lato"/>
                <a:sym typeface="Lato"/>
              </a:rPr>
              <a:t>11 times higher </a:t>
            </a:r>
            <a:r>
              <a:rPr b="1" i="1" lang="en" sz="1300" u="sng">
                <a:solidFill>
                  <a:schemeClr val="accent1"/>
                </a:solidFill>
                <a:latin typeface="Lato"/>
                <a:ea typeface="Lato"/>
                <a:cs typeface="Lato"/>
                <a:sym typeface="Lato"/>
              </a:rPr>
              <a:t>(</a:t>
            </a:r>
            <a:r>
              <a:rPr b="1" i="1" lang="en" sz="1100" u="sng">
                <a:solidFill>
                  <a:schemeClr val="accent1"/>
                </a:solidFill>
              </a:rPr>
              <a:t>Russia is about 28 times bigger than Ukraine.</a:t>
            </a:r>
            <a:r>
              <a:rPr b="1" lang="en" sz="1100">
                <a:solidFill>
                  <a:schemeClr val="accent1"/>
                </a:solidFill>
              </a:rPr>
              <a:t>)</a:t>
            </a:r>
            <a:endParaRPr b="1"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6"/>
          <p:cNvPicPr preferRelativeResize="0"/>
          <p:nvPr/>
        </p:nvPicPr>
        <p:blipFill>
          <a:blip r:embed="rId3">
            <a:alphaModFix/>
          </a:blip>
          <a:stretch>
            <a:fillRect/>
          </a:stretch>
        </p:blipFill>
        <p:spPr>
          <a:xfrm>
            <a:off x="2475787" y="217500"/>
            <a:ext cx="6326026" cy="4556102"/>
          </a:xfrm>
          <a:prstGeom prst="rect">
            <a:avLst/>
          </a:prstGeom>
          <a:noFill/>
          <a:ln>
            <a:noFill/>
          </a:ln>
        </p:spPr>
      </p:pic>
      <p:sp>
        <p:nvSpPr>
          <p:cNvPr id="204" name="Google Shape;204;p26"/>
          <p:cNvSpPr txBox="1"/>
          <p:nvPr/>
        </p:nvSpPr>
        <p:spPr>
          <a:xfrm>
            <a:off x="0" y="2049150"/>
            <a:ext cx="2475900" cy="892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300">
                <a:solidFill>
                  <a:schemeClr val="accent1"/>
                </a:solidFill>
                <a:latin typeface="Lato"/>
                <a:ea typeface="Lato"/>
                <a:cs typeface="Lato"/>
                <a:sym typeface="Lato"/>
              </a:rPr>
              <a:t>North </a:t>
            </a:r>
            <a:br>
              <a:rPr b="1" lang="en" sz="2300">
                <a:solidFill>
                  <a:schemeClr val="accent1"/>
                </a:solidFill>
                <a:latin typeface="Lato"/>
                <a:ea typeface="Lato"/>
                <a:cs typeface="Lato"/>
                <a:sym typeface="Lato"/>
              </a:rPr>
            </a:br>
            <a:r>
              <a:rPr b="1" lang="en" sz="2300">
                <a:solidFill>
                  <a:schemeClr val="accent1"/>
                </a:solidFill>
                <a:latin typeface="Lato"/>
                <a:ea typeface="Lato"/>
                <a:cs typeface="Lato"/>
                <a:sym typeface="Lato"/>
              </a:rPr>
              <a:t>America</a:t>
            </a:r>
            <a:endParaRPr b="1" sz="2300">
              <a:solidFill>
                <a:schemeClr val="accent1"/>
              </a:solidFill>
              <a:latin typeface="Lato"/>
              <a:ea typeface="Lato"/>
              <a:cs typeface="Lato"/>
              <a:sym typeface="Lato"/>
            </a:endParaRPr>
          </a:p>
        </p:txBody>
      </p:sp>
      <p:sp>
        <p:nvSpPr>
          <p:cNvPr id="205" name="Google Shape;205;p26"/>
          <p:cNvSpPr/>
          <p:nvPr/>
        </p:nvSpPr>
        <p:spPr>
          <a:xfrm>
            <a:off x="458725" y="3069750"/>
            <a:ext cx="2145300" cy="13572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txBox="1"/>
          <p:nvPr/>
        </p:nvSpPr>
        <p:spPr>
          <a:xfrm>
            <a:off x="527200" y="3145950"/>
            <a:ext cx="259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USA: $766.58 billion</a:t>
            </a:r>
            <a:endParaRPr b="1">
              <a:solidFill>
                <a:schemeClr val="accent1"/>
              </a:solidFill>
              <a:latin typeface="Lato"/>
              <a:ea typeface="Lato"/>
              <a:cs typeface="Lato"/>
              <a:sym typeface="Lato"/>
            </a:endParaRPr>
          </a:p>
          <a:p>
            <a:pPr indent="0" lvl="0" marL="457200" rtl="0" algn="l">
              <a:spcBef>
                <a:spcPts val="0"/>
              </a:spcBef>
              <a:spcAft>
                <a:spcPts val="0"/>
              </a:spcAft>
              <a:buNone/>
            </a:pPr>
            <a:r>
              <a:t/>
            </a: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Canada: $22.85 billion</a:t>
            </a:r>
            <a:endParaRPr b="1">
              <a:solidFill>
                <a:schemeClr val="accent1"/>
              </a:solidFill>
              <a:latin typeface="Lato"/>
              <a:ea typeface="Lato"/>
              <a:cs typeface="Lato"/>
              <a:sym typeface="Lato"/>
            </a:endParaRPr>
          </a:p>
          <a:p>
            <a:pPr indent="0" lvl="0" marL="457200" rtl="0" algn="l">
              <a:spcBef>
                <a:spcPts val="0"/>
              </a:spcBef>
              <a:spcAft>
                <a:spcPts val="0"/>
              </a:spcAft>
              <a:buNone/>
            </a:pPr>
            <a:r>
              <a:t/>
            </a: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Mexico: $6.61 billion</a:t>
            </a:r>
            <a:endParaRPr b="1">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7"/>
          <p:cNvPicPr preferRelativeResize="0"/>
          <p:nvPr/>
        </p:nvPicPr>
        <p:blipFill>
          <a:blip r:embed="rId3">
            <a:alphaModFix/>
          </a:blip>
          <a:stretch>
            <a:fillRect/>
          </a:stretch>
        </p:blipFill>
        <p:spPr>
          <a:xfrm>
            <a:off x="2712863" y="212350"/>
            <a:ext cx="6156677" cy="4566399"/>
          </a:xfrm>
          <a:prstGeom prst="rect">
            <a:avLst/>
          </a:prstGeom>
          <a:noFill/>
          <a:ln>
            <a:noFill/>
          </a:ln>
        </p:spPr>
      </p:pic>
      <p:sp>
        <p:nvSpPr>
          <p:cNvPr id="212" name="Google Shape;212;p27"/>
          <p:cNvSpPr txBox="1"/>
          <p:nvPr/>
        </p:nvSpPr>
        <p:spPr>
          <a:xfrm>
            <a:off x="0" y="2049150"/>
            <a:ext cx="2712900" cy="892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300">
                <a:solidFill>
                  <a:schemeClr val="accent1"/>
                </a:solidFill>
                <a:latin typeface="Lato"/>
                <a:ea typeface="Lato"/>
                <a:cs typeface="Lato"/>
                <a:sym typeface="Lato"/>
              </a:rPr>
              <a:t>South </a:t>
            </a:r>
            <a:br>
              <a:rPr b="1" lang="en" sz="2300">
                <a:solidFill>
                  <a:schemeClr val="accent1"/>
                </a:solidFill>
                <a:latin typeface="Lato"/>
                <a:ea typeface="Lato"/>
                <a:cs typeface="Lato"/>
                <a:sym typeface="Lato"/>
              </a:rPr>
            </a:br>
            <a:r>
              <a:rPr b="1" lang="en" sz="2300">
                <a:solidFill>
                  <a:schemeClr val="accent1"/>
                </a:solidFill>
                <a:latin typeface="Lato"/>
                <a:ea typeface="Lato"/>
                <a:cs typeface="Lato"/>
                <a:sym typeface="Lato"/>
              </a:rPr>
              <a:t>America</a:t>
            </a:r>
            <a:endParaRPr b="1" sz="2300">
              <a:solidFill>
                <a:schemeClr val="accent1"/>
              </a:solidFill>
              <a:latin typeface="Lato"/>
              <a:ea typeface="Lato"/>
              <a:cs typeface="Lato"/>
              <a:sym typeface="Lato"/>
            </a:endParaRPr>
          </a:p>
        </p:txBody>
      </p:sp>
      <p:sp>
        <p:nvSpPr>
          <p:cNvPr id="213" name="Google Shape;213;p27"/>
          <p:cNvSpPr/>
          <p:nvPr/>
        </p:nvSpPr>
        <p:spPr>
          <a:xfrm>
            <a:off x="1829300" y="1267200"/>
            <a:ext cx="3111000" cy="28434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1871475" y="1519050"/>
            <a:ext cx="3111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Brazil: $25.1 billion is the highest spender in the region</a:t>
            </a:r>
            <a:endParaRPr b="1">
              <a:solidFill>
                <a:schemeClr val="accent1"/>
              </a:solidFill>
              <a:latin typeface="Lato"/>
              <a:ea typeface="Lato"/>
              <a:cs typeface="Lato"/>
              <a:sym typeface="Lato"/>
            </a:endParaRPr>
          </a:p>
          <a:p>
            <a:pPr indent="0" lvl="0" marL="0" rtl="0" algn="l">
              <a:spcBef>
                <a:spcPts val="0"/>
              </a:spcBef>
              <a:spcAft>
                <a:spcPts val="0"/>
              </a:spcAft>
              <a:buNone/>
            </a:pPr>
            <a:r>
              <a:t/>
            </a: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Venezuela: the country's natural resources include </a:t>
            </a:r>
            <a:r>
              <a:rPr b="1" lang="en">
                <a:solidFill>
                  <a:schemeClr val="accent5"/>
                </a:solidFill>
                <a:latin typeface="Lato"/>
                <a:ea typeface="Lato"/>
                <a:cs typeface="Lato"/>
                <a:sym typeface="Lato"/>
              </a:rPr>
              <a:t>petroleum, </a:t>
            </a:r>
            <a:r>
              <a:rPr b="1" lang="en">
                <a:solidFill>
                  <a:schemeClr val="accent5"/>
                </a:solidFill>
                <a:latin typeface="Lato"/>
                <a:ea typeface="Lato"/>
                <a:cs typeface="Lato"/>
                <a:sym typeface="Lato"/>
              </a:rPr>
              <a:t>natural gas, iron ore, gold, bauxite, diamonds and other minerals</a:t>
            </a:r>
            <a:endParaRPr b="1">
              <a:solidFill>
                <a:schemeClr val="accent5"/>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Yet near to USA it’s spending a few ~$4L and that’s surprising.</a:t>
            </a: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It’s economy is draining (!)</a:t>
            </a:r>
            <a:endParaRPr b="1">
              <a:solidFill>
                <a:schemeClr val="accent1"/>
              </a:solidFill>
              <a:latin typeface="Lato"/>
              <a:ea typeface="Lato"/>
              <a:cs typeface="Lato"/>
              <a:sym typeface="Lato"/>
            </a:endParaRPr>
          </a:p>
        </p:txBody>
      </p:sp>
      <p:cxnSp>
        <p:nvCxnSpPr>
          <p:cNvPr id="215" name="Google Shape;215;p27"/>
          <p:cNvCxnSpPr/>
          <p:nvPr/>
        </p:nvCxnSpPr>
        <p:spPr>
          <a:xfrm flipH="1" rot="10800000">
            <a:off x="4734600" y="1108350"/>
            <a:ext cx="990000" cy="1463400"/>
          </a:xfrm>
          <a:prstGeom prst="straightConnector1">
            <a:avLst/>
          </a:prstGeom>
          <a:noFill/>
          <a:ln cap="flat" cmpd="sng" w="19050">
            <a:solidFill>
              <a:schemeClr val="accent1"/>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a:blip r:embed="rId3">
            <a:alphaModFix/>
          </a:blip>
          <a:stretch>
            <a:fillRect/>
          </a:stretch>
        </p:blipFill>
        <p:spPr>
          <a:xfrm>
            <a:off x="4205575" y="234475"/>
            <a:ext cx="4157549" cy="4531525"/>
          </a:xfrm>
          <a:prstGeom prst="rect">
            <a:avLst/>
          </a:prstGeom>
          <a:noFill/>
          <a:ln>
            <a:noFill/>
          </a:ln>
        </p:spPr>
      </p:pic>
      <p:sp>
        <p:nvSpPr>
          <p:cNvPr id="221" name="Google Shape;221;p28"/>
          <p:cNvSpPr txBox="1"/>
          <p:nvPr/>
        </p:nvSpPr>
        <p:spPr>
          <a:xfrm>
            <a:off x="541575" y="1533332"/>
            <a:ext cx="3453600" cy="1933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Military Expenditure Per Capita Income</a:t>
            </a:r>
            <a:endParaRPr b="1" sz="3000">
              <a:solidFill>
                <a:schemeClr val="lt1"/>
              </a:solidFill>
              <a:latin typeface="Raleway"/>
              <a:ea typeface="Raleway"/>
              <a:cs typeface="Raleway"/>
              <a:sym typeface="Raleway"/>
            </a:endParaRPr>
          </a:p>
        </p:txBody>
      </p:sp>
      <p:sp>
        <p:nvSpPr>
          <p:cNvPr id="222" name="Google Shape;222;p28"/>
          <p:cNvSpPr txBox="1"/>
          <p:nvPr>
            <p:ph idx="4294967295" type="body"/>
          </p:nvPr>
        </p:nvSpPr>
        <p:spPr>
          <a:xfrm>
            <a:off x="4627564" y="876973"/>
            <a:ext cx="3354600" cy="32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We will now go through the per capita income to military expenditure</a:t>
            </a:r>
            <a:endParaRPr sz="1200">
              <a:latin typeface="Raleway"/>
              <a:ea typeface="Raleway"/>
              <a:cs typeface="Raleway"/>
              <a:sym typeface="Raleway"/>
            </a:endParaRPr>
          </a:p>
          <a:p>
            <a:pPr indent="-317500" lvl="0" marL="457200" rtl="0" algn="l">
              <a:spcBef>
                <a:spcPts val="1600"/>
              </a:spcBef>
              <a:spcAft>
                <a:spcPts val="0"/>
              </a:spcAft>
              <a:buClr>
                <a:schemeClr val="accent1"/>
              </a:buClr>
              <a:buSzPts val="1400"/>
              <a:buFont typeface="Raleway"/>
              <a:buChar char="➔"/>
            </a:pPr>
            <a:r>
              <a:rPr b="1" lang="en" sz="1400">
                <a:solidFill>
                  <a:schemeClr val="accent1"/>
                </a:solidFill>
                <a:latin typeface="Raleway"/>
                <a:ea typeface="Raleway"/>
                <a:cs typeface="Raleway"/>
                <a:sym typeface="Raleway"/>
              </a:rPr>
              <a:t>World</a:t>
            </a:r>
            <a:br>
              <a:rPr lang="en" sz="1200">
                <a:latin typeface="Raleway"/>
                <a:ea typeface="Raleway"/>
                <a:cs typeface="Raleway"/>
                <a:sym typeface="Raleway"/>
              </a:rPr>
            </a:br>
            <a:r>
              <a:rPr lang="en" sz="1200">
                <a:latin typeface="Raleway"/>
                <a:ea typeface="Raleway"/>
                <a:cs typeface="Raleway"/>
                <a:sym typeface="Raleway"/>
              </a:rPr>
              <a:t>One way to look is as a whole world</a:t>
            </a:r>
            <a:endParaRPr sz="1200">
              <a:latin typeface="Raleway"/>
              <a:ea typeface="Raleway"/>
              <a:cs typeface="Raleway"/>
              <a:sym typeface="Raleway"/>
            </a:endParaRPr>
          </a:p>
          <a:p>
            <a:pPr indent="-317500" lvl="0" marL="457200" rtl="0" algn="l">
              <a:spcBef>
                <a:spcPts val="1000"/>
              </a:spcBef>
              <a:spcAft>
                <a:spcPts val="1000"/>
              </a:spcAft>
              <a:buClr>
                <a:schemeClr val="accent1"/>
              </a:buClr>
              <a:buSzPts val="1400"/>
              <a:buFont typeface="Raleway"/>
              <a:buChar char="➔"/>
            </a:pPr>
            <a:r>
              <a:rPr b="1" lang="en" sz="1400">
                <a:solidFill>
                  <a:schemeClr val="accent1"/>
                </a:solidFill>
                <a:latin typeface="Raleway"/>
                <a:ea typeface="Raleway"/>
                <a:cs typeface="Raleway"/>
                <a:sym typeface="Raleway"/>
              </a:rPr>
              <a:t>Top 10</a:t>
            </a:r>
            <a:br>
              <a:rPr lang="en" sz="1400">
                <a:latin typeface="Raleway"/>
                <a:ea typeface="Raleway"/>
                <a:cs typeface="Raleway"/>
                <a:sym typeface="Raleway"/>
              </a:rPr>
            </a:br>
            <a:r>
              <a:rPr lang="en" sz="1200">
                <a:latin typeface="Raleway"/>
                <a:ea typeface="Raleway"/>
                <a:cs typeface="Raleway"/>
                <a:sym typeface="Raleway"/>
              </a:rPr>
              <a:t>Let us filter out the top 10 countries bt their military expenditure in 2021 and put the per capita income as a reference to understand the situation</a:t>
            </a:r>
            <a:endParaRPr sz="1200">
              <a:latin typeface="Raleway"/>
              <a:ea typeface="Raleway"/>
              <a:cs typeface="Raleway"/>
              <a:sym typeface="Raleway"/>
            </a:endParaRPr>
          </a:p>
        </p:txBody>
      </p:sp>
      <p:sp>
        <p:nvSpPr>
          <p:cNvPr id="223" name="Google Shape;223;p28"/>
          <p:cNvSpPr txBox="1"/>
          <p:nvPr/>
        </p:nvSpPr>
        <p:spPr>
          <a:xfrm>
            <a:off x="236775" y="753025"/>
            <a:ext cx="3000000" cy="1098900"/>
          </a:xfrm>
          <a:prstGeom prst="rect">
            <a:avLst/>
          </a:prstGeom>
          <a:noFill/>
          <a:ln>
            <a:noFill/>
          </a:ln>
        </p:spPr>
        <p:txBody>
          <a:bodyPr anchorCtr="0" anchor="t" bIns="91425" lIns="91425" spcFirstLastPara="1" rIns="91425" wrap="square" tIns="91425">
            <a:spAutoFit/>
          </a:bodyPr>
          <a:lstStyle/>
          <a:p>
            <a:pPr indent="0" lvl="0" marL="342900" rtl="0" algn="l">
              <a:lnSpc>
                <a:spcPct val="115000"/>
              </a:lnSpc>
              <a:spcBef>
                <a:spcPts val="0"/>
              </a:spcBef>
              <a:spcAft>
                <a:spcPts val="1600"/>
              </a:spcAft>
              <a:buNone/>
            </a:pPr>
            <a:r>
              <a:rPr lang="en" sz="1800">
                <a:solidFill>
                  <a:schemeClr val="lt1"/>
                </a:solidFill>
                <a:latin typeface="Lato"/>
                <a:ea typeface="Lato"/>
                <a:cs typeface="Lato"/>
                <a:sym typeface="Lato"/>
              </a:rPr>
              <a:t>IV. </a:t>
            </a:r>
            <a:r>
              <a:rPr lang="en" sz="1800">
                <a:solidFill>
                  <a:schemeClr val="lt1"/>
                </a:solidFill>
                <a:latin typeface="Lato"/>
                <a:ea typeface="Lato"/>
                <a:cs typeface="Lato"/>
                <a:sym typeface="Lato"/>
              </a:rPr>
              <a:t>Go through </a:t>
            </a:r>
            <a:r>
              <a:rPr b="1" lang="en" sz="1800">
                <a:solidFill>
                  <a:schemeClr val="lt1"/>
                </a:solidFill>
                <a:latin typeface="Lato"/>
                <a:ea typeface="Lato"/>
                <a:cs typeface="Lato"/>
                <a:sym typeface="Lato"/>
              </a:rPr>
              <a:t>Per Capita Income</a:t>
            </a:r>
            <a:r>
              <a:rPr lang="en" sz="1800">
                <a:solidFill>
                  <a:schemeClr val="lt1"/>
                </a:solidFill>
                <a:latin typeface="Lato"/>
                <a:ea typeface="Lato"/>
                <a:cs typeface="Lato"/>
                <a:sym typeface="Lato"/>
              </a:rPr>
              <a:t> of the countries</a:t>
            </a:r>
            <a:endParaRPr sz="18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9"/>
          <p:cNvPicPr preferRelativeResize="0"/>
          <p:nvPr/>
        </p:nvPicPr>
        <p:blipFill>
          <a:blip r:embed="rId3">
            <a:alphaModFix/>
          </a:blip>
          <a:stretch>
            <a:fillRect/>
          </a:stretch>
        </p:blipFill>
        <p:spPr>
          <a:xfrm>
            <a:off x="1315924" y="259575"/>
            <a:ext cx="6512150" cy="4624351"/>
          </a:xfrm>
          <a:prstGeom prst="rect">
            <a:avLst/>
          </a:prstGeom>
          <a:noFill/>
          <a:ln>
            <a:noFill/>
          </a:ln>
        </p:spPr>
      </p:pic>
      <p:sp>
        <p:nvSpPr>
          <p:cNvPr id="229" name="Google Shape;229;p29"/>
          <p:cNvSpPr/>
          <p:nvPr/>
        </p:nvSpPr>
        <p:spPr>
          <a:xfrm>
            <a:off x="312075" y="2227425"/>
            <a:ext cx="2259600" cy="20877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txBox="1"/>
          <p:nvPr/>
        </p:nvSpPr>
        <p:spPr>
          <a:xfrm>
            <a:off x="388275" y="2278425"/>
            <a:ext cx="22596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USA, Saudi Arabia, Australia and Norway are the top countries spending for per capita on ME.</a:t>
            </a:r>
            <a:endParaRPr b="1" sz="1300">
              <a:solidFill>
                <a:schemeClr val="accent1"/>
              </a:solidFill>
              <a:latin typeface="Lato"/>
              <a:ea typeface="Lato"/>
              <a:cs typeface="Lato"/>
              <a:sym typeface="Lato"/>
            </a:endParaRPr>
          </a:p>
          <a:p>
            <a:pPr indent="0" lvl="0" marL="914400" rtl="0" algn="l">
              <a:spcBef>
                <a:spcPts val="0"/>
              </a:spcBef>
              <a:spcAft>
                <a:spcPts val="0"/>
              </a:spcAft>
              <a:buNone/>
            </a:pPr>
            <a:r>
              <a:t/>
            </a:r>
            <a:endParaRPr b="1" sz="1300">
              <a:solidFill>
                <a:schemeClr val="accent1"/>
              </a:solidFill>
              <a:latin typeface="Lato"/>
              <a:ea typeface="Lato"/>
              <a:cs typeface="Lato"/>
              <a:sym typeface="Lato"/>
            </a:endParaRPr>
          </a:p>
          <a:p>
            <a:pPr indent="0" lvl="0" marL="0" rtl="0" algn="l">
              <a:spcBef>
                <a:spcPts val="0"/>
              </a:spcBef>
              <a:spcAft>
                <a:spcPts val="0"/>
              </a:spcAft>
              <a:buNone/>
            </a:pPr>
            <a:r>
              <a:rPr b="1" lang="en" sz="1300">
                <a:solidFill>
                  <a:schemeClr val="accent1"/>
                </a:solidFill>
                <a:latin typeface="Lato"/>
                <a:ea typeface="Lato"/>
                <a:cs typeface="Lato"/>
                <a:sym typeface="Lato"/>
              </a:rPr>
              <a:t>Though China is spending more, due to higher population it is spending a double than India per head</a:t>
            </a:r>
            <a:endParaRPr b="1"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0"/>
          <p:cNvPicPr preferRelativeResize="0"/>
          <p:nvPr/>
        </p:nvPicPr>
        <p:blipFill>
          <a:blip r:embed="rId3">
            <a:alphaModFix/>
          </a:blip>
          <a:stretch>
            <a:fillRect/>
          </a:stretch>
        </p:blipFill>
        <p:spPr>
          <a:xfrm>
            <a:off x="431212" y="547037"/>
            <a:ext cx="8433977" cy="4049426"/>
          </a:xfrm>
          <a:prstGeom prst="rect">
            <a:avLst/>
          </a:prstGeom>
          <a:noFill/>
          <a:ln>
            <a:noFill/>
          </a:ln>
          <a:effectLst>
            <a:outerShdw blurRad="57150" rotWithShape="0" algn="bl" dir="5400000" dist="19050">
              <a:srgbClr val="000000">
                <a:alpha val="50000"/>
              </a:srgbClr>
            </a:outerShdw>
          </a:effectLst>
        </p:spPr>
      </p:pic>
      <p:sp>
        <p:nvSpPr>
          <p:cNvPr id="236" name="Google Shape;236;p30"/>
          <p:cNvSpPr/>
          <p:nvPr/>
        </p:nvSpPr>
        <p:spPr>
          <a:xfrm>
            <a:off x="1594250" y="1140625"/>
            <a:ext cx="452100" cy="3570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37" name="Google Shape;237;p30"/>
          <p:cNvSpPr/>
          <p:nvPr/>
        </p:nvSpPr>
        <p:spPr>
          <a:xfrm>
            <a:off x="3511375" y="3886300"/>
            <a:ext cx="452100" cy="3570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38" name="Google Shape;238;p30"/>
          <p:cNvSpPr/>
          <p:nvPr/>
        </p:nvSpPr>
        <p:spPr>
          <a:xfrm>
            <a:off x="1780675" y="2951875"/>
            <a:ext cx="452100" cy="3570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39" name="Google Shape;239;p30"/>
          <p:cNvSpPr/>
          <p:nvPr/>
        </p:nvSpPr>
        <p:spPr>
          <a:xfrm>
            <a:off x="1534950" y="2046250"/>
            <a:ext cx="452100" cy="3570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1"/>
          <p:cNvPicPr preferRelativeResize="0"/>
          <p:nvPr/>
        </p:nvPicPr>
        <p:blipFill>
          <a:blip r:embed="rId3">
            <a:alphaModFix/>
          </a:blip>
          <a:stretch>
            <a:fillRect/>
          </a:stretch>
        </p:blipFill>
        <p:spPr>
          <a:xfrm>
            <a:off x="2793875" y="184525"/>
            <a:ext cx="6183175" cy="4536726"/>
          </a:xfrm>
          <a:prstGeom prst="rect">
            <a:avLst/>
          </a:prstGeom>
          <a:noFill/>
          <a:ln>
            <a:noFill/>
          </a:ln>
        </p:spPr>
      </p:pic>
      <p:sp>
        <p:nvSpPr>
          <p:cNvPr id="245" name="Google Shape;245;p31"/>
          <p:cNvSpPr txBox="1"/>
          <p:nvPr/>
        </p:nvSpPr>
        <p:spPr>
          <a:xfrm>
            <a:off x="-76200" y="1903450"/>
            <a:ext cx="2641500" cy="1417500"/>
          </a:xfrm>
          <a:prstGeom prst="rect">
            <a:avLst/>
          </a:prstGeom>
          <a:noFill/>
          <a:ln>
            <a:noFill/>
          </a:ln>
        </p:spPr>
        <p:txBody>
          <a:bodyPr anchorCtr="0" anchor="t" bIns="91425" lIns="91425" spcFirstLastPara="1" rIns="91425" wrap="square" tIns="91425">
            <a:spAutoFit/>
          </a:bodyPr>
          <a:lstStyle/>
          <a:p>
            <a:pPr indent="0" lvl="0" marL="800100" rtl="0" algn="l">
              <a:lnSpc>
                <a:spcPct val="115000"/>
              </a:lnSpc>
              <a:spcBef>
                <a:spcPts val="0"/>
              </a:spcBef>
              <a:spcAft>
                <a:spcPts val="1600"/>
              </a:spcAft>
              <a:buNone/>
            </a:pPr>
            <a:r>
              <a:rPr lang="en" sz="1800">
                <a:solidFill>
                  <a:schemeClr val="accent1"/>
                </a:solidFill>
                <a:latin typeface="Lato"/>
                <a:ea typeface="Lato"/>
                <a:cs typeface="Lato"/>
                <a:sym typeface="Lato"/>
              </a:rPr>
              <a:t>V. </a:t>
            </a:r>
            <a:r>
              <a:rPr lang="en" sz="1800">
                <a:solidFill>
                  <a:schemeClr val="accent1"/>
                </a:solidFill>
                <a:latin typeface="Lato"/>
                <a:ea typeface="Lato"/>
                <a:cs typeface="Lato"/>
                <a:sym typeface="Lato"/>
              </a:rPr>
              <a:t>Go through the </a:t>
            </a:r>
            <a:r>
              <a:rPr b="1" lang="en" sz="1800">
                <a:solidFill>
                  <a:schemeClr val="accent1"/>
                </a:solidFill>
                <a:latin typeface="Lato"/>
                <a:ea typeface="Lato"/>
                <a:cs typeface="Lato"/>
                <a:sym typeface="Lato"/>
              </a:rPr>
              <a:t>Share of GDP on Military Expenditure</a:t>
            </a:r>
            <a:endParaRPr b="1" sz="18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nvSpPr>
        <p:spPr>
          <a:xfrm>
            <a:off x="1732800" y="211425"/>
            <a:ext cx="5678400" cy="461700"/>
          </a:xfrm>
          <a:prstGeom prst="rect">
            <a:avLst/>
          </a:prstGeom>
          <a:noFill/>
          <a:ln>
            <a:noFill/>
          </a:ln>
        </p:spPr>
        <p:txBody>
          <a:bodyPr anchorCtr="0" anchor="t" bIns="91425" lIns="91425" spcFirstLastPara="1" rIns="91425" wrap="square" tIns="91425">
            <a:spAutoFit/>
          </a:bodyPr>
          <a:lstStyle/>
          <a:p>
            <a:pPr indent="0" lvl="0" marL="800100" rtl="0" algn="l">
              <a:lnSpc>
                <a:spcPct val="115000"/>
              </a:lnSpc>
              <a:spcBef>
                <a:spcPts val="0"/>
              </a:spcBef>
              <a:spcAft>
                <a:spcPts val="1600"/>
              </a:spcAft>
              <a:buNone/>
            </a:pPr>
            <a:r>
              <a:rPr b="1" lang="en" sz="1800">
                <a:solidFill>
                  <a:schemeClr val="accent1"/>
                </a:solidFill>
                <a:latin typeface="Lato"/>
                <a:ea typeface="Lato"/>
                <a:cs typeface="Lato"/>
                <a:sym typeface="Lato"/>
              </a:rPr>
              <a:t>VI. </a:t>
            </a:r>
            <a:r>
              <a:rPr b="1" lang="en" sz="1800">
                <a:solidFill>
                  <a:schemeClr val="accent1"/>
                </a:solidFill>
                <a:latin typeface="Lato"/>
                <a:ea typeface="Lato"/>
                <a:cs typeface="Lato"/>
                <a:sym typeface="Lato"/>
              </a:rPr>
              <a:t>Govt. Spending </a:t>
            </a:r>
            <a:r>
              <a:rPr lang="en" sz="1800">
                <a:solidFill>
                  <a:schemeClr val="accent1"/>
                </a:solidFill>
                <a:latin typeface="Lato"/>
                <a:ea typeface="Lato"/>
                <a:cs typeface="Lato"/>
                <a:sym typeface="Lato"/>
              </a:rPr>
              <a:t>on Military Expenditure</a:t>
            </a:r>
            <a:endParaRPr b="1" sz="1800">
              <a:solidFill>
                <a:schemeClr val="accent1"/>
              </a:solidFill>
              <a:latin typeface="Lato"/>
              <a:ea typeface="Lato"/>
              <a:cs typeface="Lato"/>
              <a:sym typeface="Lato"/>
            </a:endParaRPr>
          </a:p>
        </p:txBody>
      </p:sp>
      <p:pic>
        <p:nvPicPr>
          <p:cNvPr id="251" name="Google Shape;251;p32"/>
          <p:cNvPicPr preferRelativeResize="0"/>
          <p:nvPr/>
        </p:nvPicPr>
        <p:blipFill>
          <a:blip r:embed="rId3">
            <a:alphaModFix/>
          </a:blip>
          <a:stretch>
            <a:fillRect/>
          </a:stretch>
        </p:blipFill>
        <p:spPr>
          <a:xfrm>
            <a:off x="417350" y="799750"/>
            <a:ext cx="8309298" cy="3544000"/>
          </a:xfrm>
          <a:prstGeom prst="rect">
            <a:avLst/>
          </a:prstGeom>
          <a:noFill/>
          <a:ln>
            <a:noFill/>
          </a:ln>
        </p:spPr>
      </p:pic>
      <p:sp>
        <p:nvSpPr>
          <p:cNvPr id="252" name="Google Shape;252;p32"/>
          <p:cNvSpPr/>
          <p:nvPr/>
        </p:nvSpPr>
        <p:spPr>
          <a:xfrm>
            <a:off x="3380475" y="3152825"/>
            <a:ext cx="452100" cy="3570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3" name="Google Shape;253;p32"/>
          <p:cNvSpPr/>
          <p:nvPr/>
        </p:nvSpPr>
        <p:spPr>
          <a:xfrm>
            <a:off x="2155550" y="2121575"/>
            <a:ext cx="452100" cy="3570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4" name="Google Shape;254;p32"/>
          <p:cNvSpPr/>
          <p:nvPr/>
        </p:nvSpPr>
        <p:spPr>
          <a:xfrm>
            <a:off x="2200350" y="3651325"/>
            <a:ext cx="452100" cy="3570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2316713" y="210663"/>
            <a:ext cx="6796575" cy="4569774"/>
          </a:xfrm>
          <a:prstGeom prst="rect">
            <a:avLst/>
          </a:prstGeom>
          <a:noFill/>
          <a:ln>
            <a:noFill/>
          </a:ln>
        </p:spPr>
      </p:pic>
      <p:sp>
        <p:nvSpPr>
          <p:cNvPr id="260" name="Google Shape;260;p33"/>
          <p:cNvSpPr txBox="1"/>
          <p:nvPr/>
        </p:nvSpPr>
        <p:spPr>
          <a:xfrm>
            <a:off x="228725" y="1946100"/>
            <a:ext cx="20880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800">
                <a:solidFill>
                  <a:schemeClr val="accent1"/>
                </a:solidFill>
                <a:latin typeface="Lato"/>
                <a:ea typeface="Lato"/>
                <a:cs typeface="Lato"/>
                <a:sym typeface="Lato"/>
              </a:rPr>
              <a:t>VII. </a:t>
            </a:r>
            <a:r>
              <a:rPr lang="en" sz="1800">
                <a:solidFill>
                  <a:schemeClr val="accent1"/>
                </a:solidFill>
                <a:latin typeface="Lato"/>
                <a:ea typeface="Lato"/>
                <a:cs typeface="Lato"/>
                <a:sym typeface="Lato"/>
              </a:rPr>
              <a:t>Comparison on </a:t>
            </a:r>
            <a:r>
              <a:rPr b="1" lang="en" sz="1800">
                <a:solidFill>
                  <a:schemeClr val="accent1"/>
                </a:solidFill>
                <a:latin typeface="Lato"/>
                <a:ea typeface="Lato"/>
                <a:cs typeface="Lato"/>
                <a:sym typeface="Lato"/>
              </a:rPr>
              <a:t>Expenditure and Share of GDP</a:t>
            </a:r>
            <a:endParaRPr b="1" sz="18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628650" y="150056"/>
            <a:ext cx="7886700" cy="538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Narrow"/>
              <a:buNone/>
            </a:pPr>
            <a:r>
              <a:rPr lang="en" sz="2100"/>
              <a:t>Table of Contents</a:t>
            </a:r>
            <a:endParaRPr/>
          </a:p>
        </p:txBody>
      </p:sp>
      <p:sp>
        <p:nvSpPr>
          <p:cNvPr id="109" name="Google Shape;109;p16"/>
          <p:cNvSpPr txBox="1"/>
          <p:nvPr/>
        </p:nvSpPr>
        <p:spPr>
          <a:xfrm>
            <a:off x="628650" y="814754"/>
            <a:ext cx="8339400" cy="3851100"/>
          </a:xfrm>
          <a:prstGeom prst="rect">
            <a:avLst/>
          </a:prstGeom>
          <a:noFill/>
          <a:ln>
            <a:noFill/>
          </a:ln>
        </p:spPr>
        <p:txBody>
          <a:bodyPr anchorCtr="0" anchor="t" bIns="34275" lIns="68575" spcFirstLastPara="1" rIns="68575" wrap="square" tIns="34275">
            <a:spAutoFit/>
          </a:bodyPr>
          <a:lstStyle/>
          <a:p>
            <a:pPr indent="-273050" lvl="0" marL="342900" rtl="0" algn="l">
              <a:lnSpc>
                <a:spcPct val="115000"/>
              </a:lnSpc>
              <a:spcBef>
                <a:spcPts val="0"/>
              </a:spcBef>
              <a:spcAft>
                <a:spcPts val="0"/>
              </a:spcAft>
              <a:buClr>
                <a:schemeClr val="lt1"/>
              </a:buClr>
              <a:buSzPts val="1700"/>
              <a:buFont typeface="Lato"/>
              <a:buAutoNum type="romanUcPeriod"/>
            </a:pPr>
            <a:r>
              <a:rPr lang="en" sz="1800">
                <a:solidFill>
                  <a:schemeClr val="lt1"/>
                </a:solidFill>
                <a:latin typeface="Lato"/>
                <a:ea typeface="Lato"/>
                <a:cs typeface="Lato"/>
                <a:sym typeface="Lato"/>
              </a:rPr>
              <a:t>Declaration</a:t>
            </a:r>
            <a:endParaRPr sz="1800">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lang="en" sz="1800">
                <a:solidFill>
                  <a:schemeClr val="lt1"/>
                </a:solidFill>
                <a:latin typeface="Lato"/>
                <a:ea typeface="Lato"/>
                <a:cs typeface="Lato"/>
                <a:sym typeface="Lato"/>
              </a:rPr>
              <a:t>Go through the </a:t>
            </a:r>
            <a:r>
              <a:rPr b="1" lang="en" sz="1800" u="sng">
                <a:solidFill>
                  <a:schemeClr val="lt1"/>
                </a:solidFill>
                <a:latin typeface="Lato"/>
                <a:ea typeface="Lato"/>
                <a:cs typeface="Lato"/>
                <a:sym typeface="Lato"/>
              </a:rPr>
              <a:t>World Military Expenditure</a:t>
            </a:r>
            <a:endParaRPr b="1" sz="1800" u="sng">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lang="en" sz="1800">
                <a:solidFill>
                  <a:schemeClr val="lt1"/>
                </a:solidFill>
                <a:latin typeface="Lato"/>
                <a:ea typeface="Lato"/>
                <a:cs typeface="Lato"/>
                <a:sym typeface="Lato"/>
              </a:rPr>
              <a:t>Understanding the </a:t>
            </a:r>
            <a:r>
              <a:rPr b="1" lang="en" sz="1800" u="sng">
                <a:solidFill>
                  <a:schemeClr val="lt1"/>
                </a:solidFill>
                <a:latin typeface="Lato"/>
                <a:ea typeface="Lato"/>
                <a:cs typeface="Lato"/>
                <a:sym typeface="Lato"/>
              </a:rPr>
              <a:t>region-wise military expenditure</a:t>
            </a:r>
            <a:endParaRPr b="1" sz="1800" u="sng">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lang="en" sz="1800">
                <a:solidFill>
                  <a:schemeClr val="lt1"/>
                </a:solidFill>
                <a:latin typeface="Lato"/>
                <a:ea typeface="Lato"/>
                <a:cs typeface="Lato"/>
                <a:sym typeface="Lato"/>
              </a:rPr>
              <a:t>Go through </a:t>
            </a:r>
            <a:r>
              <a:rPr b="1" lang="en" sz="1800" u="sng">
                <a:solidFill>
                  <a:schemeClr val="lt1"/>
                </a:solidFill>
                <a:latin typeface="Lato"/>
                <a:ea typeface="Lato"/>
                <a:cs typeface="Lato"/>
                <a:sym typeface="Lato"/>
              </a:rPr>
              <a:t>Military Expenditure Per Capita Income</a:t>
            </a:r>
            <a:r>
              <a:rPr lang="en" sz="1800">
                <a:solidFill>
                  <a:schemeClr val="lt1"/>
                </a:solidFill>
                <a:latin typeface="Lato"/>
                <a:ea typeface="Lato"/>
                <a:cs typeface="Lato"/>
                <a:sym typeface="Lato"/>
              </a:rPr>
              <a:t> of the countries</a:t>
            </a:r>
            <a:endParaRPr sz="1800">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lang="en" sz="1800">
                <a:solidFill>
                  <a:schemeClr val="lt1"/>
                </a:solidFill>
                <a:latin typeface="Lato"/>
                <a:ea typeface="Lato"/>
                <a:cs typeface="Lato"/>
                <a:sym typeface="Lato"/>
              </a:rPr>
              <a:t>Go through the </a:t>
            </a:r>
            <a:r>
              <a:rPr b="1" lang="en" sz="1800" u="sng">
                <a:solidFill>
                  <a:schemeClr val="lt1"/>
                </a:solidFill>
                <a:latin typeface="Lato"/>
                <a:ea typeface="Lato"/>
                <a:cs typeface="Lato"/>
                <a:sym typeface="Lato"/>
              </a:rPr>
              <a:t>Share of GDP on Military Expenditure</a:t>
            </a:r>
            <a:endParaRPr b="1" sz="1800" u="sng">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b="1" lang="en" sz="1800" u="sng">
                <a:solidFill>
                  <a:schemeClr val="lt1"/>
                </a:solidFill>
                <a:latin typeface="Lato"/>
                <a:ea typeface="Lato"/>
                <a:cs typeface="Lato"/>
                <a:sym typeface="Lato"/>
              </a:rPr>
              <a:t>Govt. Spending </a:t>
            </a:r>
            <a:r>
              <a:rPr lang="en" sz="1800">
                <a:solidFill>
                  <a:schemeClr val="lt1"/>
                </a:solidFill>
                <a:latin typeface="Lato"/>
                <a:ea typeface="Lato"/>
                <a:cs typeface="Lato"/>
                <a:sym typeface="Lato"/>
              </a:rPr>
              <a:t>on Military Expenditure</a:t>
            </a:r>
            <a:endParaRPr b="1" sz="1800">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b="1" lang="en" sz="1800" u="sng">
                <a:solidFill>
                  <a:schemeClr val="lt1"/>
                </a:solidFill>
                <a:latin typeface="Lato"/>
                <a:ea typeface="Lato"/>
                <a:cs typeface="Lato"/>
                <a:sym typeface="Lato"/>
              </a:rPr>
              <a:t>Changes </a:t>
            </a:r>
            <a:r>
              <a:rPr lang="en" sz="1800">
                <a:solidFill>
                  <a:schemeClr val="lt1"/>
                </a:solidFill>
                <a:latin typeface="Lato"/>
                <a:ea typeface="Lato"/>
                <a:cs typeface="Lato"/>
                <a:sym typeface="Lato"/>
              </a:rPr>
              <a:t>in Military Expenditure</a:t>
            </a:r>
            <a:endParaRPr sz="1800">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b="1" i="1" lang="en" sz="1800" u="sng">
                <a:solidFill>
                  <a:schemeClr val="lt1"/>
                </a:solidFill>
                <a:latin typeface="Lato"/>
                <a:ea typeface="Lato"/>
                <a:cs typeface="Lato"/>
                <a:sym typeface="Lato"/>
              </a:rPr>
              <a:t>Forecasting </a:t>
            </a:r>
            <a:r>
              <a:rPr lang="en" sz="1800">
                <a:solidFill>
                  <a:schemeClr val="lt1"/>
                </a:solidFill>
                <a:latin typeface="Lato"/>
                <a:ea typeface="Lato"/>
                <a:cs typeface="Lato"/>
                <a:sym typeface="Lato"/>
              </a:rPr>
              <a:t>- India</a:t>
            </a:r>
            <a:endParaRPr sz="1800">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b="1" i="1" lang="en" sz="1800" u="sng">
                <a:solidFill>
                  <a:schemeClr val="lt1"/>
                </a:solidFill>
                <a:latin typeface="Lato"/>
                <a:ea typeface="Lato"/>
                <a:cs typeface="Lato"/>
                <a:sym typeface="Lato"/>
              </a:rPr>
              <a:t>Forecasting</a:t>
            </a:r>
            <a:r>
              <a:rPr lang="en" sz="1800">
                <a:solidFill>
                  <a:schemeClr val="lt1"/>
                </a:solidFill>
                <a:latin typeface="Lato"/>
                <a:ea typeface="Lato"/>
                <a:cs typeface="Lato"/>
                <a:sym typeface="Lato"/>
              </a:rPr>
              <a:t> - USA</a:t>
            </a:r>
            <a:endParaRPr sz="1800">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lang="en" sz="1800">
                <a:solidFill>
                  <a:schemeClr val="lt1"/>
                </a:solidFill>
                <a:latin typeface="Lato"/>
                <a:ea typeface="Lato"/>
                <a:cs typeface="Lato"/>
                <a:sym typeface="Lato"/>
              </a:rPr>
              <a:t>Web Application</a:t>
            </a:r>
            <a:endParaRPr sz="1800">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lang="en" sz="1800">
                <a:solidFill>
                  <a:schemeClr val="lt1"/>
                </a:solidFill>
                <a:latin typeface="Lato"/>
                <a:ea typeface="Lato"/>
                <a:cs typeface="Lato"/>
                <a:sym typeface="Lato"/>
              </a:rPr>
              <a:t>External Sources</a:t>
            </a:r>
            <a:endParaRPr sz="1800">
              <a:solidFill>
                <a:schemeClr val="lt1"/>
              </a:solidFill>
              <a:latin typeface="Lato"/>
              <a:ea typeface="Lato"/>
              <a:cs typeface="Lato"/>
              <a:sym typeface="Lato"/>
            </a:endParaRPr>
          </a:p>
          <a:p>
            <a:pPr indent="-279400" lvl="0" marL="342900" rtl="0" algn="l">
              <a:lnSpc>
                <a:spcPct val="115000"/>
              </a:lnSpc>
              <a:spcBef>
                <a:spcPts val="0"/>
              </a:spcBef>
              <a:spcAft>
                <a:spcPts val="0"/>
              </a:spcAft>
              <a:buClr>
                <a:schemeClr val="lt1"/>
              </a:buClr>
              <a:buSzPts val="1800"/>
              <a:buFont typeface="Lato"/>
              <a:buAutoNum type="romanUcPeriod"/>
            </a:pPr>
            <a:r>
              <a:rPr lang="en" sz="1800">
                <a:solidFill>
                  <a:schemeClr val="lt1"/>
                </a:solidFill>
                <a:latin typeface="Lato"/>
                <a:ea typeface="Lato"/>
                <a:cs typeface="Lato"/>
                <a:sym typeface="Lato"/>
              </a:rPr>
              <a:t>ReadMe</a:t>
            </a:r>
            <a:endParaRPr sz="1800">
              <a:solidFill>
                <a:schemeClr val="lt1"/>
              </a:solidFill>
              <a:latin typeface="Lato"/>
              <a:ea typeface="Lato"/>
              <a:cs typeface="Lato"/>
              <a:sym typeface="Lato"/>
            </a:endParaRPr>
          </a:p>
        </p:txBody>
      </p:sp>
      <p:pic>
        <p:nvPicPr>
          <p:cNvPr id="110" name="Google Shape;110;p16"/>
          <p:cNvPicPr preferRelativeResize="0"/>
          <p:nvPr/>
        </p:nvPicPr>
        <p:blipFill>
          <a:blip r:embed="rId3">
            <a:alphaModFix/>
          </a:blip>
          <a:stretch>
            <a:fillRect/>
          </a:stretch>
        </p:blipFill>
        <p:spPr>
          <a:xfrm>
            <a:off x="7216100" y="73850"/>
            <a:ext cx="1751950" cy="1746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4"/>
          <p:cNvPicPr preferRelativeResize="0"/>
          <p:nvPr/>
        </p:nvPicPr>
        <p:blipFill>
          <a:blip r:embed="rId3">
            <a:alphaModFix/>
          </a:blip>
          <a:stretch>
            <a:fillRect/>
          </a:stretch>
        </p:blipFill>
        <p:spPr>
          <a:xfrm>
            <a:off x="1168812" y="212350"/>
            <a:ext cx="6806374" cy="4566400"/>
          </a:xfrm>
          <a:prstGeom prst="rect">
            <a:avLst/>
          </a:prstGeom>
          <a:noFill/>
          <a:ln>
            <a:noFill/>
          </a:ln>
        </p:spPr>
      </p:pic>
      <p:sp>
        <p:nvSpPr>
          <p:cNvPr id="266" name="Google Shape;266;p34"/>
          <p:cNvSpPr/>
          <p:nvPr/>
        </p:nvSpPr>
        <p:spPr>
          <a:xfrm>
            <a:off x="4736325" y="1732450"/>
            <a:ext cx="452100" cy="357000"/>
          </a:xfrm>
          <a:prstGeom prst="ellipse">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idx="4294967295" type="body"/>
          </p:nvPr>
        </p:nvSpPr>
        <p:spPr>
          <a:xfrm>
            <a:off x="1014700" y="682050"/>
            <a:ext cx="4151100" cy="4084200"/>
          </a:xfrm>
          <a:prstGeom prst="rect">
            <a:avLst/>
          </a:prstGeom>
          <a:noFill/>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800">
                <a:solidFill>
                  <a:schemeClr val="lt1"/>
                </a:solidFill>
              </a:rPr>
              <a:t>Forecasting India’s Military Expenditure</a:t>
            </a:r>
            <a:endParaRPr b="1" sz="2800">
              <a:solidFill>
                <a:schemeClr val="lt1"/>
              </a:solidFill>
            </a:endParaRPr>
          </a:p>
          <a:p>
            <a:pPr indent="0" lvl="0" marL="0" rtl="0" algn="l">
              <a:lnSpc>
                <a:spcPct val="150000"/>
              </a:lnSpc>
              <a:spcBef>
                <a:spcPts val="1600"/>
              </a:spcBef>
              <a:spcAft>
                <a:spcPts val="1600"/>
              </a:spcAft>
              <a:buNone/>
            </a:pPr>
            <a:br>
              <a:rPr b="1" lang="en">
                <a:solidFill>
                  <a:schemeClr val="lt1"/>
                </a:solidFill>
              </a:rPr>
            </a:br>
            <a:br>
              <a:rPr b="1" lang="en">
                <a:solidFill>
                  <a:schemeClr val="lt1"/>
                </a:solidFill>
              </a:rPr>
            </a:br>
            <a:endParaRPr b="1">
              <a:solidFill>
                <a:schemeClr val="lt1"/>
              </a:solidFill>
            </a:endParaRPr>
          </a:p>
        </p:txBody>
      </p:sp>
      <p:cxnSp>
        <p:nvCxnSpPr>
          <p:cNvPr id="272" name="Google Shape;272;p35"/>
          <p:cNvCxnSpPr/>
          <p:nvPr/>
        </p:nvCxnSpPr>
        <p:spPr>
          <a:xfrm flipH="1" rot="10800000">
            <a:off x="1667300" y="3492050"/>
            <a:ext cx="63000" cy="156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73" name="Google Shape;273;p35"/>
          <p:cNvSpPr/>
          <p:nvPr/>
        </p:nvSpPr>
        <p:spPr>
          <a:xfrm>
            <a:off x="648750" y="987100"/>
            <a:ext cx="7959050" cy="3775050"/>
          </a:xfrm>
          <a:custGeom>
            <a:rect b="b" l="l" r="r" t="t"/>
            <a:pathLst>
              <a:path extrusionOk="0" h="151002" w="318362">
                <a:moveTo>
                  <a:pt x="0" y="151002"/>
                </a:moveTo>
                <a:cubicBezTo>
                  <a:pt x="8389" y="141984"/>
                  <a:pt x="30935" y="98781"/>
                  <a:pt x="50334" y="96893"/>
                </a:cubicBezTo>
                <a:cubicBezTo>
                  <a:pt x="69734" y="95006"/>
                  <a:pt x="96604" y="143322"/>
                  <a:pt x="116397" y="139677"/>
                </a:cubicBezTo>
                <a:cubicBezTo>
                  <a:pt x="136190" y="136033"/>
                  <a:pt x="145945" y="82970"/>
                  <a:pt x="169094" y="75026"/>
                </a:cubicBezTo>
                <a:cubicBezTo>
                  <a:pt x="192243" y="67082"/>
                  <a:pt x="232405" y="100637"/>
                  <a:pt x="255291" y="92013"/>
                </a:cubicBezTo>
                <a:cubicBezTo>
                  <a:pt x="278177" y="83389"/>
                  <a:pt x="295896" y="38616"/>
                  <a:pt x="306408" y="23280"/>
                </a:cubicBezTo>
                <a:cubicBezTo>
                  <a:pt x="316920" y="7945"/>
                  <a:pt x="316370" y="3880"/>
                  <a:pt x="318362" y="0"/>
                </a:cubicBezTo>
              </a:path>
            </a:pathLst>
          </a:custGeom>
          <a:noFill/>
          <a:ln cap="flat" cmpd="sng" w="38100">
            <a:solidFill>
              <a:schemeClr val="lt1"/>
            </a:solidFill>
            <a:prstDash val="dot"/>
            <a:round/>
            <a:headEnd len="med" w="med" type="none"/>
            <a:tailEnd len="med" w="med" type="stealth"/>
          </a:ln>
        </p:spPr>
      </p:sp>
      <p:sp>
        <p:nvSpPr>
          <p:cNvPr id="274" name="Google Shape;274;p35"/>
          <p:cNvSpPr txBox="1"/>
          <p:nvPr/>
        </p:nvSpPr>
        <p:spPr>
          <a:xfrm>
            <a:off x="648750" y="314600"/>
            <a:ext cx="3000000" cy="461700"/>
          </a:xfrm>
          <a:prstGeom prst="rect">
            <a:avLst/>
          </a:prstGeom>
          <a:noFill/>
          <a:ln>
            <a:noFill/>
          </a:ln>
        </p:spPr>
        <p:txBody>
          <a:bodyPr anchorCtr="0" anchor="t" bIns="91425" lIns="91425" spcFirstLastPara="1" rIns="91425" wrap="square" tIns="91425">
            <a:spAutoFit/>
          </a:bodyPr>
          <a:lstStyle/>
          <a:p>
            <a:pPr indent="0" lvl="0" marL="342900" rtl="0" algn="l">
              <a:lnSpc>
                <a:spcPct val="115000"/>
              </a:lnSpc>
              <a:spcBef>
                <a:spcPts val="0"/>
              </a:spcBef>
              <a:spcAft>
                <a:spcPts val="1600"/>
              </a:spcAft>
              <a:buNone/>
            </a:pPr>
            <a:r>
              <a:rPr lang="en" sz="1800">
                <a:solidFill>
                  <a:schemeClr val="lt1"/>
                </a:solidFill>
                <a:latin typeface="Lato"/>
                <a:ea typeface="Lato"/>
                <a:cs typeface="Lato"/>
                <a:sym typeface="Lato"/>
              </a:rPr>
              <a:t>VIII. </a:t>
            </a:r>
            <a:r>
              <a:rPr lang="en" sz="1800">
                <a:solidFill>
                  <a:schemeClr val="lt1"/>
                </a:solidFill>
                <a:latin typeface="Lato"/>
                <a:ea typeface="Lato"/>
                <a:cs typeface="Lato"/>
                <a:sym typeface="Lato"/>
              </a:rPr>
              <a:t>Forecasting - India</a:t>
            </a:r>
            <a:endParaRPr sz="18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pSp>
        <p:nvGrpSpPr>
          <p:cNvPr id="279" name="Google Shape;279;p36"/>
          <p:cNvGrpSpPr/>
          <p:nvPr/>
        </p:nvGrpSpPr>
        <p:grpSpPr>
          <a:xfrm>
            <a:off x="6753781" y="130321"/>
            <a:ext cx="2039755" cy="274343"/>
            <a:chOff x="9228405" y="594424"/>
            <a:chExt cx="2841676" cy="382200"/>
          </a:xfrm>
        </p:grpSpPr>
        <p:cxnSp>
          <p:nvCxnSpPr>
            <p:cNvPr id="280" name="Google Shape;280;p36"/>
            <p:cNvCxnSpPr/>
            <p:nvPr/>
          </p:nvCxnSpPr>
          <p:spPr>
            <a:xfrm>
              <a:off x="10455884" y="594424"/>
              <a:ext cx="0" cy="382200"/>
            </a:xfrm>
            <a:prstGeom prst="straightConnector1">
              <a:avLst/>
            </a:prstGeom>
            <a:noFill/>
            <a:ln cap="flat" cmpd="sng" w="9525">
              <a:solidFill>
                <a:srgbClr val="F2F2F2"/>
              </a:solidFill>
              <a:prstDash val="solid"/>
              <a:miter lim="800000"/>
              <a:headEnd len="sm" w="sm" type="none"/>
              <a:tailEnd len="sm" w="sm" type="none"/>
            </a:ln>
          </p:spPr>
        </p:cxnSp>
        <p:pic>
          <p:nvPicPr>
            <p:cNvPr id="281" name="Google Shape;281;p36"/>
            <p:cNvPicPr preferRelativeResize="0"/>
            <p:nvPr/>
          </p:nvPicPr>
          <p:blipFill rotWithShape="1">
            <a:blip r:embed="rId3">
              <a:alphaModFix/>
            </a:blip>
            <a:srcRect b="0" l="0" r="0" t="0"/>
            <a:stretch/>
          </p:blipFill>
          <p:spPr>
            <a:xfrm>
              <a:off x="10612560" y="641156"/>
              <a:ext cx="1457521" cy="288755"/>
            </a:xfrm>
            <a:prstGeom prst="rect">
              <a:avLst/>
            </a:prstGeom>
            <a:noFill/>
            <a:ln>
              <a:noFill/>
            </a:ln>
          </p:spPr>
        </p:pic>
        <p:pic>
          <p:nvPicPr>
            <p:cNvPr id="282" name="Google Shape;282;p36"/>
            <p:cNvPicPr preferRelativeResize="0"/>
            <p:nvPr/>
          </p:nvPicPr>
          <p:blipFill rotWithShape="1">
            <a:blip r:embed="rId4">
              <a:alphaModFix/>
            </a:blip>
            <a:srcRect b="0" l="0" r="0" t="0"/>
            <a:stretch/>
          </p:blipFill>
          <p:spPr>
            <a:xfrm>
              <a:off x="9228405" y="616314"/>
              <a:ext cx="1083800" cy="338438"/>
            </a:xfrm>
            <a:prstGeom prst="rect">
              <a:avLst/>
            </a:prstGeom>
            <a:noFill/>
            <a:ln>
              <a:noFill/>
            </a:ln>
          </p:spPr>
        </p:pic>
      </p:grpSp>
      <p:sp>
        <p:nvSpPr>
          <p:cNvPr id="283" name="Google Shape;283;p36"/>
          <p:cNvSpPr txBox="1"/>
          <p:nvPr>
            <p:ph type="title"/>
          </p:nvPr>
        </p:nvSpPr>
        <p:spPr>
          <a:xfrm>
            <a:off x="643050" y="-19770"/>
            <a:ext cx="6333900" cy="8205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1000"/>
              </a:spcAft>
              <a:buClr>
                <a:schemeClr val="dk2"/>
              </a:buClr>
              <a:buSzPts val="990"/>
              <a:buFont typeface="Arial"/>
              <a:buNone/>
            </a:pPr>
            <a:r>
              <a:rPr lang="en" sz="1800">
                <a:solidFill>
                  <a:schemeClr val="accent1"/>
                </a:solidFill>
                <a:latin typeface="Calibri"/>
                <a:ea typeface="Calibri"/>
                <a:cs typeface="Calibri"/>
                <a:sym typeface="Calibri"/>
              </a:rPr>
              <a:t>Graph</a:t>
            </a:r>
            <a:endParaRPr sz="1800">
              <a:solidFill>
                <a:schemeClr val="accent1"/>
              </a:solidFill>
            </a:endParaRPr>
          </a:p>
        </p:txBody>
      </p:sp>
      <p:pic>
        <p:nvPicPr>
          <p:cNvPr id="284" name="Google Shape;284;p36"/>
          <p:cNvPicPr preferRelativeResize="0"/>
          <p:nvPr/>
        </p:nvPicPr>
        <p:blipFill>
          <a:blip r:embed="rId5">
            <a:alphaModFix/>
          </a:blip>
          <a:stretch>
            <a:fillRect/>
          </a:stretch>
        </p:blipFill>
        <p:spPr>
          <a:xfrm>
            <a:off x="2000488" y="458663"/>
            <a:ext cx="5143026" cy="4226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37"/>
          <p:cNvGrpSpPr/>
          <p:nvPr/>
        </p:nvGrpSpPr>
        <p:grpSpPr>
          <a:xfrm>
            <a:off x="6753781" y="130321"/>
            <a:ext cx="2039755" cy="274343"/>
            <a:chOff x="9228405" y="594424"/>
            <a:chExt cx="2841676" cy="382200"/>
          </a:xfrm>
        </p:grpSpPr>
        <p:cxnSp>
          <p:nvCxnSpPr>
            <p:cNvPr id="290" name="Google Shape;290;p37"/>
            <p:cNvCxnSpPr/>
            <p:nvPr/>
          </p:nvCxnSpPr>
          <p:spPr>
            <a:xfrm>
              <a:off x="10455884" y="594424"/>
              <a:ext cx="0" cy="382200"/>
            </a:xfrm>
            <a:prstGeom prst="straightConnector1">
              <a:avLst/>
            </a:prstGeom>
            <a:noFill/>
            <a:ln cap="flat" cmpd="sng" w="9525">
              <a:solidFill>
                <a:srgbClr val="F2F2F2"/>
              </a:solidFill>
              <a:prstDash val="solid"/>
              <a:miter lim="800000"/>
              <a:headEnd len="sm" w="sm" type="none"/>
              <a:tailEnd len="sm" w="sm" type="none"/>
            </a:ln>
          </p:spPr>
        </p:cxnSp>
        <p:pic>
          <p:nvPicPr>
            <p:cNvPr id="291" name="Google Shape;291;p37"/>
            <p:cNvPicPr preferRelativeResize="0"/>
            <p:nvPr/>
          </p:nvPicPr>
          <p:blipFill rotWithShape="1">
            <a:blip r:embed="rId3">
              <a:alphaModFix/>
            </a:blip>
            <a:srcRect b="0" l="0" r="0" t="0"/>
            <a:stretch/>
          </p:blipFill>
          <p:spPr>
            <a:xfrm>
              <a:off x="10612560" y="641156"/>
              <a:ext cx="1457521" cy="288755"/>
            </a:xfrm>
            <a:prstGeom prst="rect">
              <a:avLst/>
            </a:prstGeom>
            <a:noFill/>
            <a:ln>
              <a:noFill/>
            </a:ln>
          </p:spPr>
        </p:pic>
        <p:pic>
          <p:nvPicPr>
            <p:cNvPr id="292" name="Google Shape;292;p37"/>
            <p:cNvPicPr preferRelativeResize="0"/>
            <p:nvPr/>
          </p:nvPicPr>
          <p:blipFill rotWithShape="1">
            <a:blip r:embed="rId4">
              <a:alphaModFix/>
            </a:blip>
            <a:srcRect b="0" l="0" r="0" t="0"/>
            <a:stretch/>
          </p:blipFill>
          <p:spPr>
            <a:xfrm>
              <a:off x="9228405" y="616314"/>
              <a:ext cx="1083800" cy="338438"/>
            </a:xfrm>
            <a:prstGeom prst="rect">
              <a:avLst/>
            </a:prstGeom>
            <a:noFill/>
            <a:ln>
              <a:noFill/>
            </a:ln>
          </p:spPr>
        </p:pic>
      </p:grpSp>
      <p:pic>
        <p:nvPicPr>
          <p:cNvPr id="293" name="Google Shape;293;p37"/>
          <p:cNvPicPr preferRelativeResize="0"/>
          <p:nvPr/>
        </p:nvPicPr>
        <p:blipFill>
          <a:blip r:embed="rId5">
            <a:alphaModFix/>
          </a:blip>
          <a:stretch>
            <a:fillRect/>
          </a:stretch>
        </p:blipFill>
        <p:spPr>
          <a:xfrm>
            <a:off x="0" y="0"/>
            <a:ext cx="9144000" cy="51434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pSp>
        <p:nvGrpSpPr>
          <p:cNvPr id="298" name="Google Shape;298;p38"/>
          <p:cNvGrpSpPr/>
          <p:nvPr/>
        </p:nvGrpSpPr>
        <p:grpSpPr>
          <a:xfrm>
            <a:off x="6753781" y="130321"/>
            <a:ext cx="2039755" cy="274343"/>
            <a:chOff x="9228405" y="594424"/>
            <a:chExt cx="2841676" cy="382200"/>
          </a:xfrm>
        </p:grpSpPr>
        <p:cxnSp>
          <p:nvCxnSpPr>
            <p:cNvPr id="299" name="Google Shape;299;p38"/>
            <p:cNvCxnSpPr/>
            <p:nvPr/>
          </p:nvCxnSpPr>
          <p:spPr>
            <a:xfrm>
              <a:off x="10455884" y="594424"/>
              <a:ext cx="0" cy="382200"/>
            </a:xfrm>
            <a:prstGeom prst="straightConnector1">
              <a:avLst/>
            </a:prstGeom>
            <a:noFill/>
            <a:ln cap="flat" cmpd="sng" w="9525">
              <a:solidFill>
                <a:srgbClr val="F2F2F2"/>
              </a:solidFill>
              <a:prstDash val="solid"/>
              <a:miter lim="800000"/>
              <a:headEnd len="sm" w="sm" type="none"/>
              <a:tailEnd len="sm" w="sm" type="none"/>
            </a:ln>
          </p:spPr>
        </p:cxnSp>
        <p:pic>
          <p:nvPicPr>
            <p:cNvPr id="300" name="Google Shape;300;p38"/>
            <p:cNvPicPr preferRelativeResize="0"/>
            <p:nvPr/>
          </p:nvPicPr>
          <p:blipFill rotWithShape="1">
            <a:blip r:embed="rId3">
              <a:alphaModFix/>
            </a:blip>
            <a:srcRect b="0" l="0" r="0" t="0"/>
            <a:stretch/>
          </p:blipFill>
          <p:spPr>
            <a:xfrm>
              <a:off x="10612560" y="641156"/>
              <a:ext cx="1457521" cy="288755"/>
            </a:xfrm>
            <a:prstGeom prst="rect">
              <a:avLst/>
            </a:prstGeom>
            <a:noFill/>
            <a:ln>
              <a:noFill/>
            </a:ln>
          </p:spPr>
        </p:pic>
        <p:pic>
          <p:nvPicPr>
            <p:cNvPr id="301" name="Google Shape;301;p38"/>
            <p:cNvPicPr preferRelativeResize="0"/>
            <p:nvPr/>
          </p:nvPicPr>
          <p:blipFill rotWithShape="1">
            <a:blip r:embed="rId4">
              <a:alphaModFix/>
            </a:blip>
            <a:srcRect b="0" l="0" r="0" t="0"/>
            <a:stretch/>
          </p:blipFill>
          <p:spPr>
            <a:xfrm>
              <a:off x="9228405" y="616314"/>
              <a:ext cx="1083800" cy="338438"/>
            </a:xfrm>
            <a:prstGeom prst="rect">
              <a:avLst/>
            </a:prstGeom>
            <a:noFill/>
            <a:ln>
              <a:noFill/>
            </a:ln>
          </p:spPr>
        </p:pic>
      </p:grpSp>
      <p:pic>
        <p:nvPicPr>
          <p:cNvPr id="302" name="Google Shape;302;p38"/>
          <p:cNvPicPr preferRelativeResize="0"/>
          <p:nvPr/>
        </p:nvPicPr>
        <p:blipFill>
          <a:blip r:embed="rId5">
            <a:alphaModFix/>
          </a:blip>
          <a:stretch>
            <a:fillRect/>
          </a:stretch>
        </p:blipFill>
        <p:spPr>
          <a:xfrm>
            <a:off x="0" y="2"/>
            <a:ext cx="9143999" cy="513775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grpSp>
        <p:nvGrpSpPr>
          <p:cNvPr id="307" name="Google Shape;307;p39"/>
          <p:cNvGrpSpPr/>
          <p:nvPr/>
        </p:nvGrpSpPr>
        <p:grpSpPr>
          <a:xfrm>
            <a:off x="6753781" y="130321"/>
            <a:ext cx="2039755" cy="274343"/>
            <a:chOff x="9228405" y="594424"/>
            <a:chExt cx="2841676" cy="382200"/>
          </a:xfrm>
        </p:grpSpPr>
        <p:cxnSp>
          <p:nvCxnSpPr>
            <p:cNvPr id="308" name="Google Shape;308;p39"/>
            <p:cNvCxnSpPr/>
            <p:nvPr/>
          </p:nvCxnSpPr>
          <p:spPr>
            <a:xfrm>
              <a:off x="10455884" y="594424"/>
              <a:ext cx="0" cy="382200"/>
            </a:xfrm>
            <a:prstGeom prst="straightConnector1">
              <a:avLst/>
            </a:prstGeom>
            <a:noFill/>
            <a:ln cap="flat" cmpd="sng" w="9525">
              <a:solidFill>
                <a:srgbClr val="F2F2F2"/>
              </a:solidFill>
              <a:prstDash val="solid"/>
              <a:miter lim="800000"/>
              <a:headEnd len="sm" w="sm" type="none"/>
              <a:tailEnd len="sm" w="sm" type="none"/>
            </a:ln>
          </p:spPr>
        </p:cxnSp>
        <p:pic>
          <p:nvPicPr>
            <p:cNvPr id="309" name="Google Shape;309;p39"/>
            <p:cNvPicPr preferRelativeResize="0"/>
            <p:nvPr/>
          </p:nvPicPr>
          <p:blipFill rotWithShape="1">
            <a:blip r:embed="rId3">
              <a:alphaModFix/>
            </a:blip>
            <a:srcRect b="0" l="0" r="0" t="0"/>
            <a:stretch/>
          </p:blipFill>
          <p:spPr>
            <a:xfrm>
              <a:off x="10612560" y="641156"/>
              <a:ext cx="1457521" cy="288755"/>
            </a:xfrm>
            <a:prstGeom prst="rect">
              <a:avLst/>
            </a:prstGeom>
            <a:noFill/>
            <a:ln>
              <a:noFill/>
            </a:ln>
          </p:spPr>
        </p:pic>
        <p:pic>
          <p:nvPicPr>
            <p:cNvPr id="310" name="Google Shape;310;p39"/>
            <p:cNvPicPr preferRelativeResize="0"/>
            <p:nvPr/>
          </p:nvPicPr>
          <p:blipFill rotWithShape="1">
            <a:blip r:embed="rId4">
              <a:alphaModFix/>
            </a:blip>
            <a:srcRect b="0" l="0" r="0" t="0"/>
            <a:stretch/>
          </p:blipFill>
          <p:spPr>
            <a:xfrm>
              <a:off x="9228405" y="616314"/>
              <a:ext cx="1083800" cy="338438"/>
            </a:xfrm>
            <a:prstGeom prst="rect">
              <a:avLst/>
            </a:prstGeom>
            <a:noFill/>
            <a:ln>
              <a:noFill/>
            </a:ln>
          </p:spPr>
        </p:pic>
      </p:grpSp>
      <p:pic>
        <p:nvPicPr>
          <p:cNvPr id="311" name="Google Shape;311;p39"/>
          <p:cNvPicPr preferRelativeResize="0"/>
          <p:nvPr/>
        </p:nvPicPr>
        <p:blipFill>
          <a:blip r:embed="rId5">
            <a:alphaModFix/>
          </a:blip>
          <a:stretch>
            <a:fillRect/>
          </a:stretch>
        </p:blipFill>
        <p:spPr>
          <a:xfrm>
            <a:off x="0" y="2"/>
            <a:ext cx="9144001" cy="51656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idx="4294967295" type="body"/>
          </p:nvPr>
        </p:nvSpPr>
        <p:spPr>
          <a:xfrm>
            <a:off x="1014700" y="834450"/>
            <a:ext cx="4151100" cy="4084200"/>
          </a:xfrm>
          <a:prstGeom prst="rect">
            <a:avLst/>
          </a:prstGeom>
          <a:noFill/>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800">
                <a:solidFill>
                  <a:schemeClr val="lt1"/>
                </a:solidFill>
              </a:rPr>
              <a:t>Forecasting USA’s Military Expenditure</a:t>
            </a:r>
            <a:br>
              <a:rPr b="1" lang="en" sz="2800">
                <a:solidFill>
                  <a:schemeClr val="lt1"/>
                </a:solidFill>
              </a:rPr>
            </a:br>
            <a:r>
              <a:rPr b="1" lang="en" sz="2000">
                <a:solidFill>
                  <a:srgbClr val="262626"/>
                </a:solidFill>
                <a:latin typeface="Arial"/>
                <a:ea typeface="Arial"/>
                <a:cs typeface="Arial"/>
                <a:sym typeface="Arial"/>
              </a:rPr>
              <a:t>USA 2000 to 2021</a:t>
            </a:r>
            <a:endParaRPr b="1" sz="2400">
              <a:solidFill>
                <a:schemeClr val="lt1"/>
              </a:solidFill>
            </a:endParaRPr>
          </a:p>
          <a:p>
            <a:pPr indent="0" lvl="0" marL="0" rtl="0" algn="l">
              <a:lnSpc>
                <a:spcPct val="150000"/>
              </a:lnSpc>
              <a:spcBef>
                <a:spcPts val="1600"/>
              </a:spcBef>
              <a:spcAft>
                <a:spcPts val="1600"/>
              </a:spcAft>
              <a:buNone/>
            </a:pPr>
            <a:br>
              <a:rPr b="1" lang="en">
                <a:solidFill>
                  <a:schemeClr val="lt1"/>
                </a:solidFill>
              </a:rPr>
            </a:br>
            <a:br>
              <a:rPr b="1" lang="en">
                <a:solidFill>
                  <a:schemeClr val="lt1"/>
                </a:solidFill>
              </a:rPr>
            </a:br>
            <a:endParaRPr b="1">
              <a:solidFill>
                <a:schemeClr val="lt1"/>
              </a:solidFill>
            </a:endParaRPr>
          </a:p>
        </p:txBody>
      </p:sp>
      <p:cxnSp>
        <p:nvCxnSpPr>
          <p:cNvPr id="317" name="Google Shape;317;p40"/>
          <p:cNvCxnSpPr/>
          <p:nvPr/>
        </p:nvCxnSpPr>
        <p:spPr>
          <a:xfrm flipH="1" rot="10800000">
            <a:off x="1667300" y="3492050"/>
            <a:ext cx="63000" cy="156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18" name="Google Shape;318;p40"/>
          <p:cNvSpPr/>
          <p:nvPr/>
        </p:nvSpPr>
        <p:spPr>
          <a:xfrm>
            <a:off x="648750" y="987100"/>
            <a:ext cx="7959050" cy="3775050"/>
          </a:xfrm>
          <a:custGeom>
            <a:rect b="b" l="l" r="r" t="t"/>
            <a:pathLst>
              <a:path extrusionOk="0" h="151002" w="318362">
                <a:moveTo>
                  <a:pt x="0" y="151002"/>
                </a:moveTo>
                <a:cubicBezTo>
                  <a:pt x="8389" y="141984"/>
                  <a:pt x="30935" y="98781"/>
                  <a:pt x="50334" y="96893"/>
                </a:cubicBezTo>
                <a:cubicBezTo>
                  <a:pt x="69734" y="95006"/>
                  <a:pt x="96604" y="143322"/>
                  <a:pt x="116397" y="139677"/>
                </a:cubicBezTo>
                <a:cubicBezTo>
                  <a:pt x="136190" y="136033"/>
                  <a:pt x="145945" y="82970"/>
                  <a:pt x="169094" y="75026"/>
                </a:cubicBezTo>
                <a:cubicBezTo>
                  <a:pt x="192243" y="67082"/>
                  <a:pt x="232405" y="100637"/>
                  <a:pt x="255291" y="92013"/>
                </a:cubicBezTo>
                <a:cubicBezTo>
                  <a:pt x="278177" y="83389"/>
                  <a:pt x="295896" y="38616"/>
                  <a:pt x="306408" y="23280"/>
                </a:cubicBezTo>
                <a:cubicBezTo>
                  <a:pt x="316920" y="7945"/>
                  <a:pt x="316370" y="3880"/>
                  <a:pt x="318362" y="0"/>
                </a:cubicBezTo>
              </a:path>
            </a:pathLst>
          </a:custGeom>
          <a:noFill/>
          <a:ln cap="flat" cmpd="sng" w="38100">
            <a:solidFill>
              <a:schemeClr val="lt1"/>
            </a:solidFill>
            <a:prstDash val="dot"/>
            <a:round/>
            <a:headEnd len="med" w="med" type="none"/>
            <a:tailEnd len="med" w="med" type="stealth"/>
          </a:ln>
        </p:spPr>
      </p:sp>
      <p:sp>
        <p:nvSpPr>
          <p:cNvPr id="319" name="Google Shape;319;p40"/>
          <p:cNvSpPr txBox="1"/>
          <p:nvPr/>
        </p:nvSpPr>
        <p:spPr>
          <a:xfrm>
            <a:off x="648750" y="330300"/>
            <a:ext cx="3000000" cy="461700"/>
          </a:xfrm>
          <a:prstGeom prst="rect">
            <a:avLst/>
          </a:prstGeom>
          <a:noFill/>
          <a:ln>
            <a:noFill/>
          </a:ln>
        </p:spPr>
        <p:txBody>
          <a:bodyPr anchorCtr="0" anchor="t" bIns="91425" lIns="91425" spcFirstLastPara="1" rIns="91425" wrap="square" tIns="91425">
            <a:spAutoFit/>
          </a:bodyPr>
          <a:lstStyle/>
          <a:p>
            <a:pPr indent="0" lvl="0" marL="342900" rtl="0" algn="l">
              <a:lnSpc>
                <a:spcPct val="115000"/>
              </a:lnSpc>
              <a:spcBef>
                <a:spcPts val="0"/>
              </a:spcBef>
              <a:spcAft>
                <a:spcPts val="1600"/>
              </a:spcAft>
              <a:buNone/>
            </a:pPr>
            <a:r>
              <a:rPr lang="en" sz="1800">
                <a:solidFill>
                  <a:schemeClr val="lt1"/>
                </a:solidFill>
                <a:latin typeface="Lato"/>
                <a:ea typeface="Lato"/>
                <a:cs typeface="Lato"/>
                <a:sym typeface="Lato"/>
              </a:rPr>
              <a:t>IX. </a:t>
            </a:r>
            <a:r>
              <a:rPr lang="en" sz="1800">
                <a:solidFill>
                  <a:schemeClr val="lt1"/>
                </a:solidFill>
                <a:latin typeface="Lato"/>
                <a:ea typeface="Lato"/>
                <a:cs typeface="Lato"/>
                <a:sym typeface="Lato"/>
              </a:rPr>
              <a:t>Forecasting - USA</a:t>
            </a:r>
            <a:endParaRPr sz="18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1"/>
          <p:cNvPicPr preferRelativeResize="0"/>
          <p:nvPr/>
        </p:nvPicPr>
        <p:blipFill>
          <a:blip r:embed="rId3">
            <a:alphaModFix/>
          </a:blip>
          <a:stretch>
            <a:fillRect/>
          </a:stretch>
        </p:blipFill>
        <p:spPr>
          <a:xfrm>
            <a:off x="1195388" y="600075"/>
            <a:ext cx="6753225" cy="3943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nvSpPr>
        <p:spPr>
          <a:xfrm>
            <a:off x="321450" y="1043000"/>
            <a:ext cx="4404900" cy="217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en" sz="3600">
                <a:solidFill>
                  <a:schemeClr val="accent1"/>
                </a:solidFill>
                <a:latin typeface="Arial Narrow"/>
                <a:ea typeface="Arial Narrow"/>
                <a:cs typeface="Arial Narrow"/>
                <a:sym typeface="Arial Narrow"/>
              </a:rPr>
              <a:t>Model Development and Validations</a:t>
            </a:r>
            <a:endParaRPr b="1" sz="3600">
              <a:solidFill>
                <a:schemeClr val="accent1"/>
              </a:solidFill>
              <a:latin typeface="Arial Narrow"/>
              <a:ea typeface="Arial Narrow"/>
              <a:cs typeface="Arial Narrow"/>
              <a:sym typeface="Arial Narrow"/>
            </a:endParaRPr>
          </a:p>
        </p:txBody>
      </p:sp>
      <p:sp>
        <p:nvSpPr>
          <p:cNvPr id="330" name="Google Shape;330;p42"/>
          <p:cNvSpPr txBox="1"/>
          <p:nvPr/>
        </p:nvSpPr>
        <p:spPr>
          <a:xfrm>
            <a:off x="321450" y="2681600"/>
            <a:ext cx="3879900" cy="1361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 sz="2400">
                <a:solidFill>
                  <a:schemeClr val="accent1"/>
                </a:solidFill>
                <a:latin typeface="Arial Narrow"/>
                <a:ea typeface="Arial Narrow"/>
                <a:cs typeface="Arial Narrow"/>
                <a:sym typeface="Arial Narrow"/>
              </a:rPr>
              <a:t>Forecasting – ARIMA Techniques </a:t>
            </a:r>
            <a:r>
              <a:rPr lang="en" sz="1700">
                <a:solidFill>
                  <a:schemeClr val="accent1"/>
                </a:solidFill>
                <a:latin typeface="Arial Narrow"/>
                <a:ea typeface="Arial Narrow"/>
                <a:cs typeface="Arial Narrow"/>
                <a:sym typeface="Arial Narrow"/>
              </a:rPr>
              <a:t>Box-Ljung test</a:t>
            </a:r>
            <a:endParaRPr sz="1700">
              <a:solidFill>
                <a:schemeClr val="accent1"/>
              </a:solidFill>
              <a:latin typeface="Arial Narrow"/>
              <a:ea typeface="Arial Narrow"/>
              <a:cs typeface="Arial Narrow"/>
              <a:sym typeface="Arial Narrow"/>
            </a:endParaRPr>
          </a:p>
        </p:txBody>
      </p:sp>
      <p:graphicFrame>
        <p:nvGraphicFramePr>
          <p:cNvPr id="331" name="Google Shape;331;p42"/>
          <p:cNvGraphicFramePr/>
          <p:nvPr/>
        </p:nvGraphicFramePr>
        <p:xfrm>
          <a:off x="4317150" y="304800"/>
          <a:ext cx="3000000" cy="3000000"/>
        </p:xfrm>
        <a:graphic>
          <a:graphicData uri="http://schemas.openxmlformats.org/drawingml/2006/table">
            <a:tbl>
              <a:tblPr bandCol="1" bandRow="1">
                <a:noFill/>
                <a:tableStyleId>{C3ADB0C3-6DAA-43A8-9D0A-292D241FE927}</a:tableStyleId>
              </a:tblPr>
              <a:tblGrid>
                <a:gridCol w="2681350"/>
                <a:gridCol w="1840700"/>
              </a:tblGrid>
              <a:tr h="230500">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ARIMA (2,1,2) with drift</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15875">
                      <a:solidFill>
                        <a:srgbClr val="5B9BD5"/>
                      </a:solidFill>
                      <a:prstDash val="solid"/>
                      <a:round/>
                      <a:headEnd len="sm" w="sm" type="none"/>
                      <a:tailEnd len="sm" w="sm" type="none"/>
                    </a:lnB>
                  </a:tcPr>
                </a:tc>
                <a:tc>
                  <a:txBody>
                    <a:bodyPr/>
                    <a:lstStyle/>
                    <a:p>
                      <a:pPr indent="0" lvl="0" marL="21590" rtl="0" algn="l">
                        <a:lnSpc>
                          <a:spcPct val="107916"/>
                        </a:lnSpc>
                        <a:spcBef>
                          <a:spcPts val="0"/>
                        </a:spcBef>
                        <a:spcAft>
                          <a:spcPts val="0"/>
                        </a:spcAft>
                        <a:buNone/>
                      </a:pPr>
                      <a:r>
                        <a:rPr b="1" lang="en" sz="1100">
                          <a:latin typeface="Calibri"/>
                          <a:ea typeface="Calibri"/>
                          <a:cs typeface="Calibri"/>
                          <a:sym typeface="Calibri"/>
                        </a:rPr>
                        <a:t>Inf</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15875">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(0,1,0) with drift </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15875">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498.2421</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15875">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(1,1,0) with drift</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482.3841</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(0,1,1) with drift</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483.4487</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30500">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(0,1,0) </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505.0536</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(2,1,0) with drift</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477.6094</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(3,1,0) with drift</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481.1091</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(2,1,1) with drift</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481.1086</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30500">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(1,1,1) with drift</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479.0843</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(3,1,1) with drift</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484.782</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(2,1,0)</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476.9104</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(1,1,0) </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481.0851</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30500">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(3,1,0) </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479.9187</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(2,1,1) </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479.8598</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(1,1,1) </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477.544</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ARIMA (3,1,1)</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0"/>
                        </a:spcAft>
                        <a:buNone/>
                      </a:pPr>
                      <a:r>
                        <a:rPr lang="en" sz="1100">
                          <a:latin typeface="Calibri"/>
                          <a:ea typeface="Calibri"/>
                          <a:cs typeface="Calibri"/>
                          <a:sym typeface="Calibri"/>
                        </a:rPr>
                        <a:t>483.0105</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229875">
                <a:tc>
                  <a:txBody>
                    <a:bodyPr/>
                    <a:lstStyle/>
                    <a:p>
                      <a:pPr indent="0" lvl="0" marL="0" rtl="0" algn="l">
                        <a:lnSpc>
                          <a:spcPct val="107916"/>
                        </a:lnSpc>
                        <a:spcBef>
                          <a:spcPts val="0"/>
                        </a:spcBef>
                        <a:spcAft>
                          <a:spcPts val="535"/>
                        </a:spcAft>
                        <a:buNone/>
                      </a:pPr>
                      <a:r>
                        <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0" lvl="0" marL="0" rtl="0" algn="l">
                        <a:lnSpc>
                          <a:spcPct val="107916"/>
                        </a:lnSpc>
                        <a:spcBef>
                          <a:spcPts val="0"/>
                        </a:spcBef>
                        <a:spcAft>
                          <a:spcPts val="535"/>
                        </a:spcAft>
                        <a:buNone/>
                      </a:pPr>
                      <a:r>
                        <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r h="441325">
                <a:tc>
                  <a:txBody>
                    <a:bodyPr/>
                    <a:lstStyle/>
                    <a:p>
                      <a:pPr indent="0" lvl="0" marL="20955" rtl="0" algn="l">
                        <a:lnSpc>
                          <a:spcPct val="107916"/>
                        </a:lnSpc>
                        <a:spcBef>
                          <a:spcPts val="0"/>
                        </a:spcBef>
                        <a:spcAft>
                          <a:spcPts val="0"/>
                        </a:spcAft>
                        <a:buNone/>
                      </a:pPr>
                      <a:r>
                        <a:rPr lang="en" sz="1100">
                          <a:latin typeface="Calibri"/>
                          <a:ea typeface="Calibri"/>
                          <a:cs typeface="Calibri"/>
                          <a:sym typeface="Calibri"/>
                        </a:rPr>
                        <a:t>Best model: ARIMA (2,1,0)</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c>
                  <a:txBody>
                    <a:bodyPr/>
                    <a:lstStyle/>
                    <a:p>
                      <a:pPr indent="20955" lvl="0" marL="0" rtl="0" algn="l">
                        <a:lnSpc>
                          <a:spcPct val="107916"/>
                        </a:lnSpc>
                        <a:spcBef>
                          <a:spcPts val="0"/>
                        </a:spcBef>
                        <a:spcAft>
                          <a:spcPts val="0"/>
                        </a:spcAft>
                        <a:buNone/>
                      </a:pPr>
                      <a:r>
                        <a:rPr b="1" lang="en" sz="1100">
                          <a:latin typeface="Calibri"/>
                          <a:ea typeface="Calibri"/>
                          <a:cs typeface="Calibri"/>
                          <a:sym typeface="Calibri"/>
                        </a:rPr>
                        <a:t>Best model: ARIMA (2,1,0)</a:t>
                      </a:r>
                      <a:endParaRPr sz="1100">
                        <a:latin typeface="Calibri"/>
                        <a:ea typeface="Calibri"/>
                        <a:cs typeface="Calibri"/>
                        <a:sym typeface="Calibri"/>
                      </a:endParaRPr>
                    </a:p>
                  </a:txBody>
                  <a:tcPr marT="19050" marB="0" marR="48900" marL="45725">
                    <a:lnL cap="flat" cmpd="sng" w="7950">
                      <a:solidFill>
                        <a:srgbClr val="5B9BD5"/>
                      </a:solidFill>
                      <a:prstDash val="solid"/>
                      <a:round/>
                      <a:headEnd len="sm" w="sm" type="none"/>
                      <a:tailEnd len="sm" w="sm" type="none"/>
                    </a:lnL>
                    <a:lnR cap="flat" cmpd="sng" w="7950">
                      <a:solidFill>
                        <a:srgbClr val="5B9BD5"/>
                      </a:solidFill>
                      <a:prstDash val="solid"/>
                      <a:round/>
                      <a:headEnd len="sm" w="sm" type="none"/>
                      <a:tailEnd len="sm" w="sm" type="none"/>
                    </a:lnR>
                    <a:lnT cap="flat" cmpd="sng" w="7950">
                      <a:solidFill>
                        <a:srgbClr val="5B9BD5"/>
                      </a:solidFill>
                      <a:prstDash val="solid"/>
                      <a:round/>
                      <a:headEnd len="sm" w="sm" type="none"/>
                      <a:tailEnd len="sm" w="sm" type="none"/>
                    </a:lnT>
                    <a:lnB cap="flat" cmpd="sng" w="7950">
                      <a:solidFill>
                        <a:srgbClr val="5B9BD5"/>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nvSpPr>
        <p:spPr>
          <a:xfrm>
            <a:off x="2228100" y="374525"/>
            <a:ext cx="4687800" cy="602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1100"/>
              <a:buFont typeface="Arial"/>
              <a:buNone/>
            </a:pPr>
            <a:r>
              <a:rPr b="1" lang="en" sz="2100">
                <a:latin typeface="Arial Narrow"/>
                <a:ea typeface="Arial Narrow"/>
                <a:cs typeface="Arial Narrow"/>
                <a:sym typeface="Arial Narrow"/>
              </a:rPr>
              <a:t>X-squared = 5.792, df = 10, p-value = 0.8324</a:t>
            </a:r>
            <a:endParaRPr b="1" sz="2100">
              <a:solidFill>
                <a:srgbClr val="262626"/>
              </a:solidFill>
              <a:latin typeface="Arial Narrow"/>
              <a:ea typeface="Arial Narrow"/>
              <a:cs typeface="Arial Narrow"/>
              <a:sym typeface="Arial Narrow"/>
            </a:endParaRPr>
          </a:p>
        </p:txBody>
      </p:sp>
      <p:pic>
        <p:nvPicPr>
          <p:cNvPr id="337" name="Google Shape;337;p43"/>
          <p:cNvPicPr preferRelativeResize="0"/>
          <p:nvPr/>
        </p:nvPicPr>
        <p:blipFill>
          <a:blip r:embed="rId3">
            <a:alphaModFix/>
          </a:blip>
          <a:stretch>
            <a:fillRect/>
          </a:stretch>
        </p:blipFill>
        <p:spPr>
          <a:xfrm>
            <a:off x="1266825" y="909638"/>
            <a:ext cx="6610350" cy="3629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7"/>
          <p:cNvPicPr preferRelativeResize="0"/>
          <p:nvPr/>
        </p:nvPicPr>
        <p:blipFill>
          <a:blip r:embed="rId3">
            <a:alphaModFix/>
          </a:blip>
          <a:stretch>
            <a:fillRect/>
          </a:stretch>
        </p:blipFill>
        <p:spPr>
          <a:xfrm>
            <a:off x="2444700" y="10325"/>
            <a:ext cx="6280201" cy="4818049"/>
          </a:xfrm>
          <a:prstGeom prst="rect">
            <a:avLst/>
          </a:prstGeom>
          <a:noFill/>
          <a:ln>
            <a:noFill/>
          </a:ln>
        </p:spPr>
      </p:pic>
      <p:pic>
        <p:nvPicPr>
          <p:cNvPr id="116" name="Google Shape;116;p17"/>
          <p:cNvPicPr preferRelativeResize="0"/>
          <p:nvPr/>
        </p:nvPicPr>
        <p:blipFill>
          <a:blip r:embed="rId4">
            <a:alphaModFix/>
          </a:blip>
          <a:stretch>
            <a:fillRect/>
          </a:stretch>
        </p:blipFill>
        <p:spPr>
          <a:xfrm>
            <a:off x="757591" y="717300"/>
            <a:ext cx="1162175" cy="1158875"/>
          </a:xfrm>
          <a:prstGeom prst="rect">
            <a:avLst/>
          </a:prstGeom>
          <a:noFill/>
          <a:ln>
            <a:noFill/>
          </a:ln>
        </p:spPr>
      </p:pic>
      <p:sp>
        <p:nvSpPr>
          <p:cNvPr id="117" name="Google Shape;117;p17"/>
          <p:cNvSpPr txBox="1"/>
          <p:nvPr/>
        </p:nvSpPr>
        <p:spPr>
          <a:xfrm>
            <a:off x="2999400" y="382600"/>
            <a:ext cx="5173200" cy="4494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A. Objective</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focus is to explain the trend in the world on the military expenditure with various angles. Going through the world digging into the region and then finally India and few key players position and forecasting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B. Approach</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Consuming data and presenting them in various charts and bring down the eye catching facts.</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C. Scope </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Basically we are taking the data for World Military expenditure provided by SIPRI which is a reliable source of data. Analyzing and forecasting for India and USA</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b="1" lang="en">
                <a:latin typeface="Lato"/>
                <a:ea typeface="Lato"/>
                <a:cs typeface="Lato"/>
                <a:sym typeface="Lato"/>
              </a:rPr>
              <a:t>D. Tools</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We have used Angular, Bootstrap, PrimeNG, Tableau, ChartJS, Python, R and other supporting tools like GitHub etc.</a:t>
            </a:r>
            <a:br>
              <a:rPr lang="en">
                <a:latin typeface="Lato"/>
                <a:ea typeface="Lato"/>
                <a:cs typeface="Lato"/>
                <a:sym typeface="Lato"/>
              </a:rPr>
            </a:br>
            <a:br>
              <a:rPr lang="en">
                <a:latin typeface="Lato"/>
                <a:ea typeface="Lato"/>
                <a:cs typeface="Lato"/>
                <a:sym typeface="Lato"/>
              </a:rPr>
            </a:br>
            <a:endParaRPr>
              <a:latin typeface="Lato"/>
              <a:ea typeface="Lato"/>
              <a:cs typeface="Lato"/>
              <a:sym typeface="Lato"/>
            </a:endParaRPr>
          </a:p>
        </p:txBody>
      </p:sp>
      <p:grpSp>
        <p:nvGrpSpPr>
          <p:cNvPr id="118" name="Google Shape;118;p17"/>
          <p:cNvGrpSpPr/>
          <p:nvPr/>
        </p:nvGrpSpPr>
        <p:grpSpPr>
          <a:xfrm>
            <a:off x="232650" y="2037411"/>
            <a:ext cx="2212050" cy="2687357"/>
            <a:chOff x="6803275" y="427445"/>
            <a:chExt cx="2212050" cy="2504994"/>
          </a:xfrm>
        </p:grpSpPr>
        <p:pic>
          <p:nvPicPr>
            <p:cNvPr id="119" name="Google Shape;119;p17"/>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20" name="Google Shape;120;p17"/>
            <p:cNvSpPr txBox="1"/>
            <p:nvPr/>
          </p:nvSpPr>
          <p:spPr>
            <a:xfrm>
              <a:off x="6944800" y="613202"/>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300" u="sng">
                  <a:solidFill>
                    <a:schemeClr val="dk1"/>
                  </a:solidFill>
                  <a:latin typeface="Raleway"/>
                  <a:ea typeface="Raleway"/>
                  <a:cs typeface="Raleway"/>
                  <a:sym typeface="Raleway"/>
                </a:rPr>
                <a:t>Note !</a:t>
              </a:r>
              <a:endParaRPr b="1" sz="1300" u="sng">
                <a:solidFill>
                  <a:schemeClr val="dk1"/>
                </a:solidFill>
                <a:latin typeface="Raleway"/>
                <a:ea typeface="Raleway"/>
                <a:cs typeface="Raleway"/>
                <a:sym typeface="Raleway"/>
              </a:endParaRPr>
            </a:p>
            <a:p>
              <a:pPr indent="0" lvl="0" marL="0" rtl="0" algn="l">
                <a:spcBef>
                  <a:spcPts val="800"/>
                </a:spcBef>
                <a:spcAft>
                  <a:spcPts val="800"/>
                </a:spcAft>
                <a:buNone/>
              </a:pPr>
              <a:br>
                <a:rPr b="1" lang="en" sz="1100">
                  <a:solidFill>
                    <a:schemeClr val="dk2"/>
                  </a:solidFill>
                  <a:latin typeface="Raleway"/>
                  <a:ea typeface="Raleway"/>
                  <a:cs typeface="Raleway"/>
                  <a:sym typeface="Raleway"/>
                </a:rPr>
              </a:br>
              <a:r>
                <a:rPr b="1" lang="en" sz="1100" u="sng">
                  <a:solidFill>
                    <a:schemeClr val="accent1"/>
                  </a:solidFill>
                  <a:latin typeface="Raleway"/>
                  <a:ea typeface="Raleway"/>
                  <a:cs typeface="Raleway"/>
                  <a:sym typeface="Raleway"/>
                </a:rPr>
                <a:t>The actual presentation will include web application as well.. The respective analysis/insights/comments/captions will be auto-played &amp;/ will be spoken. Hence this ppt contains graphical content maily.</a:t>
              </a:r>
              <a:endParaRPr b="1" sz="1100" u="sng">
                <a:solidFill>
                  <a:schemeClr val="accent1"/>
                </a:solidFill>
                <a:latin typeface="Raleway"/>
                <a:ea typeface="Raleway"/>
                <a:cs typeface="Raleway"/>
                <a:sym typeface="Raleway"/>
              </a:endParaRPr>
            </a:p>
          </p:txBody>
        </p:sp>
      </p:grpSp>
      <p:sp>
        <p:nvSpPr>
          <p:cNvPr id="121" name="Google Shape;121;p17"/>
          <p:cNvSpPr txBox="1"/>
          <p:nvPr/>
        </p:nvSpPr>
        <p:spPr>
          <a:xfrm>
            <a:off x="385050" y="170575"/>
            <a:ext cx="2212200" cy="461700"/>
          </a:xfrm>
          <a:prstGeom prst="rect">
            <a:avLst/>
          </a:prstGeom>
          <a:noFill/>
          <a:ln>
            <a:noFill/>
          </a:ln>
        </p:spPr>
        <p:txBody>
          <a:bodyPr anchorCtr="0" anchor="t" bIns="91425" lIns="91425" spcFirstLastPara="1" rIns="91425" wrap="square" tIns="91425">
            <a:spAutoFit/>
          </a:bodyPr>
          <a:lstStyle/>
          <a:p>
            <a:pPr indent="-273050" lvl="0" marL="342900" rtl="0" algn="l">
              <a:lnSpc>
                <a:spcPct val="115000"/>
              </a:lnSpc>
              <a:spcBef>
                <a:spcPts val="0"/>
              </a:spcBef>
              <a:spcAft>
                <a:spcPts val="0"/>
              </a:spcAft>
              <a:buClr>
                <a:schemeClr val="lt1"/>
              </a:buClr>
              <a:buSzPts val="1700"/>
              <a:buFont typeface="Lato"/>
              <a:buAutoNum type="romanUcPeriod"/>
            </a:pPr>
            <a:r>
              <a:rPr lang="en" sz="1800">
                <a:solidFill>
                  <a:schemeClr val="lt1"/>
                </a:solidFill>
                <a:latin typeface="Lato"/>
                <a:ea typeface="Lato"/>
                <a:cs typeface="Lato"/>
                <a:sym typeface="Lato"/>
              </a:rPr>
              <a:t>Declaration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nvSpPr>
        <p:spPr>
          <a:xfrm>
            <a:off x="463550" y="381025"/>
            <a:ext cx="5591400" cy="713100"/>
          </a:xfrm>
          <a:prstGeom prst="rect">
            <a:avLst/>
          </a:prstGeom>
          <a:noFill/>
          <a:ln>
            <a:noFill/>
          </a:ln>
        </p:spPr>
        <p:txBody>
          <a:bodyPr anchorCtr="0" anchor="ctr" bIns="45700" lIns="91425" spcFirstLastPara="1" rIns="91425" wrap="square" tIns="45700">
            <a:normAutofit fontScale="77500"/>
          </a:bodyPr>
          <a:lstStyle/>
          <a:p>
            <a:pPr indent="0" lvl="0" marL="0" rtl="0" algn="l">
              <a:lnSpc>
                <a:spcPct val="90000"/>
              </a:lnSpc>
              <a:spcBef>
                <a:spcPts val="0"/>
              </a:spcBef>
              <a:spcAft>
                <a:spcPts val="0"/>
              </a:spcAft>
              <a:buNone/>
            </a:pPr>
            <a:r>
              <a:rPr b="1" lang="en" sz="3600">
                <a:latin typeface="Arial Narrow"/>
                <a:ea typeface="Arial Narrow"/>
                <a:cs typeface="Arial Narrow"/>
                <a:sym typeface="Arial Narrow"/>
              </a:rPr>
              <a:t>Model Development and Validations</a:t>
            </a:r>
            <a:endParaRPr b="1" sz="3600">
              <a:latin typeface="Arial Narrow"/>
              <a:ea typeface="Arial Narrow"/>
              <a:cs typeface="Arial Narrow"/>
              <a:sym typeface="Arial Narrow"/>
            </a:endParaRPr>
          </a:p>
        </p:txBody>
      </p:sp>
      <p:pic>
        <p:nvPicPr>
          <p:cNvPr id="343" name="Google Shape;343;p44"/>
          <p:cNvPicPr preferRelativeResize="0"/>
          <p:nvPr/>
        </p:nvPicPr>
        <p:blipFill>
          <a:blip r:embed="rId3">
            <a:alphaModFix/>
          </a:blip>
          <a:stretch>
            <a:fillRect/>
          </a:stretch>
        </p:blipFill>
        <p:spPr>
          <a:xfrm>
            <a:off x="539750" y="941723"/>
            <a:ext cx="3567850" cy="2123700"/>
          </a:xfrm>
          <a:prstGeom prst="rect">
            <a:avLst/>
          </a:prstGeom>
          <a:noFill/>
          <a:ln>
            <a:noFill/>
          </a:ln>
        </p:spPr>
      </p:pic>
      <p:pic>
        <p:nvPicPr>
          <p:cNvPr id="344" name="Google Shape;344;p44"/>
          <p:cNvPicPr preferRelativeResize="0"/>
          <p:nvPr/>
        </p:nvPicPr>
        <p:blipFill>
          <a:blip r:embed="rId4">
            <a:alphaModFix/>
          </a:blip>
          <a:stretch>
            <a:fillRect/>
          </a:stretch>
        </p:blipFill>
        <p:spPr>
          <a:xfrm>
            <a:off x="4191001" y="1531739"/>
            <a:ext cx="4465801" cy="2689628"/>
          </a:xfrm>
          <a:prstGeom prst="rect">
            <a:avLst/>
          </a:prstGeom>
          <a:noFill/>
          <a:ln>
            <a:noFill/>
          </a:ln>
        </p:spPr>
      </p:pic>
      <p:pic>
        <p:nvPicPr>
          <p:cNvPr id="345" name="Google Shape;345;p44"/>
          <p:cNvPicPr preferRelativeResize="0"/>
          <p:nvPr/>
        </p:nvPicPr>
        <p:blipFill>
          <a:blip r:embed="rId5">
            <a:alphaModFix/>
          </a:blip>
          <a:stretch>
            <a:fillRect/>
          </a:stretch>
        </p:blipFill>
        <p:spPr>
          <a:xfrm>
            <a:off x="749636" y="3076250"/>
            <a:ext cx="2900776" cy="1704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nvSpPr>
        <p:spPr>
          <a:xfrm>
            <a:off x="6842550" y="1155350"/>
            <a:ext cx="2146800" cy="2801400"/>
          </a:xfrm>
          <a:prstGeom prst="rect">
            <a:avLst/>
          </a:prstGeom>
          <a:noFill/>
          <a:ln cap="flat" cmpd="sng" w="19050">
            <a:solidFill>
              <a:schemeClr val="accent1"/>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1"/>
                </a:solidFill>
                <a:latin typeface="Lato"/>
                <a:ea typeface="Lato"/>
                <a:cs typeface="Lato"/>
                <a:sym typeface="Lato"/>
              </a:rPr>
              <a:t>We can conclude from the </a:t>
            </a:r>
            <a:endParaRPr b="1" sz="1700">
              <a:solidFill>
                <a:schemeClr val="accent1"/>
              </a:solidFill>
              <a:latin typeface="Lato"/>
              <a:ea typeface="Lato"/>
              <a:cs typeface="Lato"/>
              <a:sym typeface="Lato"/>
            </a:endParaRPr>
          </a:p>
          <a:p>
            <a:pPr indent="0" lvl="0" marL="0" rtl="0" algn="l">
              <a:spcBef>
                <a:spcPts val="0"/>
              </a:spcBef>
              <a:spcAft>
                <a:spcPts val="0"/>
              </a:spcAft>
              <a:buNone/>
            </a:pPr>
            <a:r>
              <a:rPr b="1" lang="en" sz="1700">
                <a:solidFill>
                  <a:schemeClr val="accent1"/>
                </a:solidFill>
                <a:latin typeface="Lato"/>
                <a:ea typeface="Lato"/>
                <a:cs typeface="Lato"/>
                <a:sym typeface="Lato"/>
              </a:rPr>
              <a:t>obtained graphs that the military expenditure of United States of America is going to reduce in the coming half a decade.</a:t>
            </a:r>
            <a:endParaRPr b="1" sz="1700">
              <a:solidFill>
                <a:schemeClr val="accent1"/>
              </a:solidFill>
              <a:latin typeface="Lato"/>
              <a:ea typeface="Lato"/>
              <a:cs typeface="Lato"/>
              <a:sym typeface="Lato"/>
            </a:endParaRPr>
          </a:p>
        </p:txBody>
      </p:sp>
      <p:pic>
        <p:nvPicPr>
          <p:cNvPr id="351" name="Google Shape;351;p45"/>
          <p:cNvPicPr preferRelativeResize="0"/>
          <p:nvPr/>
        </p:nvPicPr>
        <p:blipFill>
          <a:blip r:embed="rId3">
            <a:alphaModFix/>
          </a:blip>
          <a:stretch>
            <a:fillRect/>
          </a:stretch>
        </p:blipFill>
        <p:spPr>
          <a:xfrm>
            <a:off x="228600" y="578025"/>
            <a:ext cx="6537751" cy="39874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nvSpPr>
        <p:spPr>
          <a:xfrm>
            <a:off x="1080150" y="2198100"/>
            <a:ext cx="6983700" cy="747300"/>
          </a:xfrm>
          <a:prstGeom prst="rect">
            <a:avLst/>
          </a:prstGeom>
          <a:noFill/>
          <a:ln cap="flat" cmpd="sng" w="19050">
            <a:solidFill>
              <a:schemeClr val="accent1"/>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accent1"/>
                </a:solidFill>
                <a:latin typeface="Lato"/>
                <a:ea typeface="Lato"/>
                <a:cs typeface="Lato"/>
                <a:sym typeface="Lato"/>
              </a:rPr>
              <a:t>Note: But there are high chances of variation due to Ukraine-Russia conflict and can result in temporary spike in the military expenditure</a:t>
            </a:r>
            <a:endParaRPr b="1" sz="1700">
              <a:solidFill>
                <a:schemeClr val="accen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type="title"/>
          </p:nvPr>
        </p:nvSpPr>
        <p:spPr>
          <a:xfrm>
            <a:off x="669250" y="1195100"/>
            <a:ext cx="5988000" cy="29793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You can reach out to explore more on web application at</a:t>
            </a:r>
            <a:br>
              <a:rPr lang="en"/>
            </a:br>
            <a:br>
              <a:rPr lang="en"/>
            </a:br>
            <a:r>
              <a:rPr i="1" lang="en" sz="2300" u="sng">
                <a:solidFill>
                  <a:schemeClr val="hlink"/>
                </a:solidFill>
                <a:hlinkClick r:id="rId3"/>
              </a:rPr>
              <a:t>World Military Expenditure</a:t>
            </a:r>
            <a:r>
              <a:rPr i="1" lang="en" sz="2300"/>
              <a:t> </a:t>
            </a:r>
            <a:r>
              <a:rPr i="1" lang="en" sz="2300">
                <a:solidFill>
                  <a:schemeClr val="accent1"/>
                </a:solidFill>
              </a:rPr>
              <a:t>(in progress)</a:t>
            </a:r>
            <a:endParaRPr i="1" sz="2300">
              <a:solidFill>
                <a:schemeClr val="accent1"/>
              </a:solidFill>
            </a:endParaRPr>
          </a:p>
        </p:txBody>
      </p:sp>
      <p:sp>
        <p:nvSpPr>
          <p:cNvPr id="362" name="Google Shape;362;p47"/>
          <p:cNvSpPr txBox="1"/>
          <p:nvPr/>
        </p:nvSpPr>
        <p:spPr>
          <a:xfrm>
            <a:off x="307475" y="440425"/>
            <a:ext cx="3000000" cy="461700"/>
          </a:xfrm>
          <a:prstGeom prst="rect">
            <a:avLst/>
          </a:prstGeom>
          <a:noFill/>
          <a:ln>
            <a:noFill/>
          </a:ln>
        </p:spPr>
        <p:txBody>
          <a:bodyPr anchorCtr="0" anchor="t" bIns="91425" lIns="91425" spcFirstLastPara="1" rIns="91425" wrap="square" tIns="91425">
            <a:spAutoFit/>
          </a:bodyPr>
          <a:lstStyle/>
          <a:p>
            <a:pPr indent="0" lvl="0" marL="342900" rtl="0" algn="l">
              <a:lnSpc>
                <a:spcPct val="115000"/>
              </a:lnSpc>
              <a:spcBef>
                <a:spcPts val="0"/>
              </a:spcBef>
              <a:spcAft>
                <a:spcPts val="1600"/>
              </a:spcAft>
              <a:buNone/>
            </a:pPr>
            <a:r>
              <a:rPr lang="en" sz="1800">
                <a:solidFill>
                  <a:schemeClr val="lt1"/>
                </a:solidFill>
                <a:latin typeface="Lato"/>
                <a:ea typeface="Lato"/>
                <a:cs typeface="Lato"/>
                <a:sym typeface="Lato"/>
              </a:rPr>
              <a:t>X. Web Application</a:t>
            </a:r>
            <a:endParaRPr sz="1800">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nvSpPr>
        <p:spPr>
          <a:xfrm>
            <a:off x="0" y="2340900"/>
            <a:ext cx="2584800" cy="461700"/>
          </a:xfrm>
          <a:prstGeom prst="rect">
            <a:avLst/>
          </a:prstGeom>
          <a:noFill/>
          <a:ln>
            <a:noFill/>
          </a:ln>
        </p:spPr>
        <p:txBody>
          <a:bodyPr anchorCtr="0" anchor="t" bIns="91425" lIns="91425" spcFirstLastPara="1" rIns="91425" wrap="square" tIns="91425">
            <a:spAutoFit/>
          </a:bodyPr>
          <a:lstStyle/>
          <a:p>
            <a:pPr indent="0" lvl="0" marL="342900" rtl="0" algn="l">
              <a:lnSpc>
                <a:spcPct val="115000"/>
              </a:lnSpc>
              <a:spcBef>
                <a:spcPts val="0"/>
              </a:spcBef>
              <a:spcAft>
                <a:spcPts val="1600"/>
              </a:spcAft>
              <a:buNone/>
            </a:pPr>
            <a:r>
              <a:rPr lang="en" sz="1800">
                <a:solidFill>
                  <a:schemeClr val="lt1"/>
                </a:solidFill>
                <a:latin typeface="Lato"/>
                <a:ea typeface="Lato"/>
                <a:cs typeface="Lato"/>
                <a:sym typeface="Lato"/>
              </a:rPr>
              <a:t>XI. External Sources</a:t>
            </a:r>
            <a:endParaRPr sz="1800">
              <a:solidFill>
                <a:schemeClr val="lt1"/>
              </a:solidFill>
              <a:latin typeface="Lato"/>
              <a:ea typeface="Lato"/>
              <a:cs typeface="Lato"/>
              <a:sym typeface="Lato"/>
            </a:endParaRPr>
          </a:p>
        </p:txBody>
      </p:sp>
      <p:pic>
        <p:nvPicPr>
          <p:cNvPr descr="This video will compare the top 10 countries by military spending from 1870 to 2020. &#10;&#10;To witness events that have shaped our globe today, and watch empires rise and fall, be sure to watch this video. Be sure to like, comment, and subscribe!&#10;&#10;Datasources: Our World In Data, World Bank, The Correlates of War Project, SIPRI, Wikipedia, Eh.net&#10;Music: Heart of Iron 4" id="368" name="Google Shape;368;p48" title="Top 10 Countries by Military Spending (1870-2020)">
            <a:hlinkClick r:id="rId3"/>
          </p:cNvPr>
          <p:cNvPicPr preferRelativeResize="0"/>
          <p:nvPr/>
        </p:nvPicPr>
        <p:blipFill>
          <a:blip r:embed="rId4">
            <a:alphaModFix/>
          </a:blip>
          <a:stretch>
            <a:fillRect/>
          </a:stretch>
        </p:blipFill>
        <p:spPr>
          <a:xfrm>
            <a:off x="2584850" y="309175"/>
            <a:ext cx="5830350" cy="4372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type="title"/>
          </p:nvPr>
        </p:nvSpPr>
        <p:spPr>
          <a:xfrm>
            <a:off x="611975" y="254950"/>
            <a:ext cx="5197200" cy="768000"/>
          </a:xfrm>
          <a:prstGeom prst="rect">
            <a:avLst/>
          </a:prstGeom>
        </p:spPr>
        <p:txBody>
          <a:bodyPr anchorCtr="0" anchor="t" bIns="34275" lIns="68575" spcFirstLastPara="1" rIns="68575" wrap="square" tIns="34275">
            <a:normAutofit/>
          </a:bodyPr>
          <a:lstStyle/>
          <a:p>
            <a:pPr indent="0" lvl="0" marL="0" rtl="0" algn="l">
              <a:spcBef>
                <a:spcPts val="0"/>
              </a:spcBef>
              <a:spcAft>
                <a:spcPts val="1600"/>
              </a:spcAft>
              <a:buNone/>
            </a:pPr>
            <a:r>
              <a:rPr lang="en" sz="2900">
                <a:solidFill>
                  <a:schemeClr val="accent1"/>
                </a:solidFill>
              </a:rPr>
              <a:t>XII. </a:t>
            </a:r>
            <a:r>
              <a:rPr lang="en" sz="2900">
                <a:solidFill>
                  <a:schemeClr val="accent1"/>
                </a:solidFill>
              </a:rPr>
              <a:t>Readme</a:t>
            </a:r>
            <a:endParaRPr sz="1700">
              <a:solidFill>
                <a:schemeClr val="accent1"/>
              </a:solidFill>
            </a:endParaRPr>
          </a:p>
        </p:txBody>
      </p:sp>
      <p:sp>
        <p:nvSpPr>
          <p:cNvPr id="374" name="Google Shape;374;p49"/>
          <p:cNvSpPr txBox="1"/>
          <p:nvPr>
            <p:ph type="title"/>
          </p:nvPr>
        </p:nvSpPr>
        <p:spPr>
          <a:xfrm>
            <a:off x="204275" y="794350"/>
            <a:ext cx="6165000" cy="4157400"/>
          </a:xfrm>
          <a:prstGeom prst="rect">
            <a:avLst/>
          </a:prstGeom>
        </p:spPr>
        <p:txBody>
          <a:bodyPr anchorCtr="0" anchor="t" bIns="34275" lIns="68575" spcFirstLastPara="1" rIns="68575" wrap="square" tIns="34275">
            <a:normAutofit/>
          </a:bodyPr>
          <a:lstStyle/>
          <a:p>
            <a:pPr indent="0" lvl="0" marL="457200" rtl="0" algn="l">
              <a:lnSpc>
                <a:spcPct val="115000"/>
              </a:lnSpc>
              <a:spcBef>
                <a:spcPts val="0"/>
              </a:spcBef>
              <a:spcAft>
                <a:spcPts val="0"/>
              </a:spcAft>
              <a:buNone/>
            </a:pPr>
            <a:r>
              <a:rPr b="0" lang="en" sz="1300">
                <a:solidFill>
                  <a:schemeClr val="accent1"/>
                </a:solidFill>
              </a:rPr>
              <a:t>The SIPRI Military Expenditure Database contains consistent time series on the military spending of countries for the period 1949–2021. The database is updated annually, which may include updates to data for any of the years included in the database.</a:t>
            </a:r>
            <a:endParaRPr b="0" sz="1300">
              <a:solidFill>
                <a:schemeClr val="accent1"/>
              </a:solidFill>
            </a:endParaRPr>
          </a:p>
          <a:p>
            <a:pPr indent="0" lvl="0" marL="457200" rtl="0" algn="l">
              <a:lnSpc>
                <a:spcPct val="115000"/>
              </a:lnSpc>
              <a:spcBef>
                <a:spcPts val="1200"/>
              </a:spcBef>
              <a:spcAft>
                <a:spcPts val="0"/>
              </a:spcAft>
              <a:buNone/>
            </a:pPr>
            <a:r>
              <a:rPr b="0" lang="en" sz="1300">
                <a:solidFill>
                  <a:schemeClr val="accent1"/>
                </a:solidFill>
              </a:rPr>
              <a:t>Military expenditure in local currency at current prices is presented according to both the financial year of each country and according to calendar year, calculated on the assumption that, where financial years do not correspond to calendar years, spending is distributed evenly through the year. Figures in constant (2020) and current US dollars, as a share of gross domestic product (GDP) and per capita are presented according to calendar year. Figures given as a share of government expenditure are presented according to financial year.</a:t>
            </a:r>
            <a:endParaRPr b="0" sz="1300">
              <a:solidFill>
                <a:schemeClr val="accent1"/>
              </a:solidFill>
            </a:endParaRPr>
          </a:p>
          <a:p>
            <a:pPr indent="0" lvl="0" marL="457200" rtl="0" algn="l">
              <a:lnSpc>
                <a:spcPct val="115000"/>
              </a:lnSpc>
              <a:spcBef>
                <a:spcPts val="1200"/>
              </a:spcBef>
              <a:spcAft>
                <a:spcPts val="1200"/>
              </a:spcAft>
              <a:buNone/>
            </a:pPr>
            <a:r>
              <a:rPr b="0" lang="en" sz="1300">
                <a:solidFill>
                  <a:schemeClr val="accent1"/>
                </a:solidFill>
              </a:rPr>
              <a:t>The availability of data varies considerably by country, but for a majority of countries that were independent at the time, data is available from at least the late 1950s. Estimates for regional military expenditure have been extended backwards depending on availability of data for countries in the region, but no estimates for total world military expenditure are available before 1988 due to the lack of data for the Soviet Union.</a:t>
            </a:r>
            <a:endParaRPr b="0" sz="1900">
              <a:solidFill>
                <a:schemeClr val="accent1"/>
              </a:solidFill>
            </a:endParaRPr>
          </a:p>
        </p:txBody>
      </p:sp>
      <p:pic>
        <p:nvPicPr>
          <p:cNvPr id="375" name="Google Shape;375;p49"/>
          <p:cNvPicPr preferRelativeResize="0"/>
          <p:nvPr/>
        </p:nvPicPr>
        <p:blipFill>
          <a:blip r:embed="rId3">
            <a:alphaModFix/>
          </a:blip>
          <a:stretch>
            <a:fillRect/>
          </a:stretch>
        </p:blipFill>
        <p:spPr>
          <a:xfrm>
            <a:off x="6693650" y="829300"/>
            <a:ext cx="1695450" cy="1695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0"/>
          <p:cNvPicPr preferRelativeResize="0"/>
          <p:nvPr/>
        </p:nvPicPr>
        <p:blipFill>
          <a:blip r:embed="rId3">
            <a:alphaModFix/>
          </a:blip>
          <a:stretch>
            <a:fillRect/>
          </a:stretch>
        </p:blipFill>
        <p:spPr>
          <a:xfrm>
            <a:off x="2368500" y="86525"/>
            <a:ext cx="4443149" cy="4818049"/>
          </a:xfrm>
          <a:prstGeom prst="rect">
            <a:avLst/>
          </a:prstGeom>
          <a:noFill/>
          <a:ln>
            <a:noFill/>
          </a:ln>
        </p:spPr>
      </p:pic>
      <p:sp>
        <p:nvSpPr>
          <p:cNvPr id="381" name="Google Shape;381;p50"/>
          <p:cNvSpPr txBox="1"/>
          <p:nvPr/>
        </p:nvSpPr>
        <p:spPr>
          <a:xfrm>
            <a:off x="2717981" y="458787"/>
            <a:ext cx="35850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Raleway"/>
                <a:ea typeface="Raleway"/>
                <a:cs typeface="Raleway"/>
                <a:sym typeface="Raleway"/>
              </a:rPr>
              <a:t>Many </a:t>
            </a:r>
            <a:r>
              <a:rPr b="1" lang="en" sz="3000">
                <a:solidFill>
                  <a:schemeClr val="accent1"/>
                </a:solidFill>
                <a:latin typeface="Raleway"/>
                <a:ea typeface="Raleway"/>
                <a:cs typeface="Raleway"/>
                <a:sym typeface="Raleway"/>
              </a:rPr>
              <a:t>Thanks</a:t>
            </a:r>
            <a:endParaRPr b="1" sz="3000">
              <a:solidFill>
                <a:schemeClr val="accent1"/>
              </a:solidFill>
              <a:latin typeface="Raleway"/>
              <a:ea typeface="Raleway"/>
              <a:cs typeface="Raleway"/>
              <a:sym typeface="Raleway"/>
            </a:endParaRPr>
          </a:p>
        </p:txBody>
      </p:sp>
      <p:sp>
        <p:nvSpPr>
          <p:cNvPr id="382" name="Google Shape;382;p50"/>
          <p:cNvSpPr txBox="1"/>
          <p:nvPr>
            <p:ph idx="4294967295" type="body"/>
          </p:nvPr>
        </p:nvSpPr>
        <p:spPr>
          <a:xfrm>
            <a:off x="2717981" y="1301267"/>
            <a:ext cx="4014000" cy="9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Raleway"/>
                <a:ea typeface="Raleway"/>
                <a:cs typeface="Raleway"/>
                <a:sym typeface="Raleway"/>
              </a:rPr>
              <a:t>Indian Institute of Management - Indore </a:t>
            </a:r>
            <a:br>
              <a:rPr b="1" lang="en" sz="1200">
                <a:solidFill>
                  <a:schemeClr val="accent1"/>
                </a:solidFill>
                <a:latin typeface="Raleway"/>
                <a:ea typeface="Raleway"/>
                <a:cs typeface="Raleway"/>
                <a:sym typeface="Raleway"/>
              </a:rPr>
            </a:br>
            <a:r>
              <a:rPr b="1" lang="en" sz="1200">
                <a:solidFill>
                  <a:schemeClr val="accent1"/>
                </a:solidFill>
                <a:latin typeface="Raleway"/>
                <a:ea typeface="Raleway"/>
                <a:cs typeface="Raleway"/>
                <a:sym typeface="Raleway"/>
              </a:rPr>
              <a:t>Jigsaw Academy</a:t>
            </a:r>
            <a:br>
              <a:rPr b="1" lang="en" sz="1200">
                <a:solidFill>
                  <a:schemeClr val="accent1"/>
                </a:solidFill>
                <a:latin typeface="Raleway"/>
                <a:ea typeface="Raleway"/>
                <a:cs typeface="Raleway"/>
                <a:sym typeface="Raleway"/>
              </a:rPr>
            </a:br>
            <a:r>
              <a:rPr b="1" lang="en" sz="1200">
                <a:solidFill>
                  <a:schemeClr val="accent1"/>
                </a:solidFill>
                <a:latin typeface="Raleway"/>
                <a:ea typeface="Raleway"/>
                <a:cs typeface="Raleway"/>
                <a:sym typeface="Raleway"/>
              </a:rPr>
              <a:t>Stockholm International Peace Research Institute</a:t>
            </a:r>
            <a:br>
              <a:rPr b="1" lang="en" sz="1200">
                <a:solidFill>
                  <a:schemeClr val="accent1"/>
                </a:solidFill>
                <a:latin typeface="Raleway"/>
                <a:ea typeface="Raleway"/>
                <a:cs typeface="Raleway"/>
                <a:sym typeface="Raleway"/>
              </a:rPr>
            </a:br>
            <a:r>
              <a:rPr b="1" lang="en" sz="1200">
                <a:solidFill>
                  <a:schemeClr val="accent1"/>
                </a:solidFill>
                <a:latin typeface="Raleway"/>
                <a:ea typeface="Raleway"/>
                <a:cs typeface="Raleway"/>
                <a:sym typeface="Raleway"/>
              </a:rPr>
              <a:t>Esp. Mr. Akbar to guide us</a:t>
            </a:r>
            <a:endParaRPr b="1" sz="1200">
              <a:solidFill>
                <a:schemeClr val="accent1"/>
              </a:solidFill>
              <a:latin typeface="Raleway"/>
              <a:ea typeface="Raleway"/>
              <a:cs typeface="Raleway"/>
              <a:sym typeface="Raleway"/>
            </a:endParaRPr>
          </a:p>
          <a:p>
            <a:pPr indent="0" lvl="0" marL="0" rtl="0" algn="l">
              <a:spcBef>
                <a:spcPts val="1200"/>
              </a:spcBef>
              <a:spcAft>
                <a:spcPts val="0"/>
              </a:spcAft>
              <a:buNone/>
            </a:pPr>
            <a:r>
              <a:t/>
            </a:r>
            <a:endParaRPr b="1" sz="1200">
              <a:solidFill>
                <a:schemeClr val="accent1"/>
              </a:solidFill>
              <a:latin typeface="Raleway"/>
              <a:ea typeface="Raleway"/>
              <a:cs typeface="Raleway"/>
              <a:sym typeface="Raleway"/>
            </a:endParaRPr>
          </a:p>
          <a:p>
            <a:pPr indent="0" lvl="0" marL="0" rtl="0" algn="l">
              <a:spcBef>
                <a:spcPts val="1200"/>
              </a:spcBef>
              <a:spcAft>
                <a:spcPts val="0"/>
              </a:spcAft>
              <a:buNone/>
            </a:pPr>
            <a:r>
              <a:t/>
            </a:r>
            <a:endParaRPr b="1" sz="1200">
              <a:solidFill>
                <a:schemeClr val="accent1"/>
              </a:solidFill>
              <a:latin typeface="Raleway"/>
              <a:ea typeface="Raleway"/>
              <a:cs typeface="Raleway"/>
              <a:sym typeface="Raleway"/>
            </a:endParaRPr>
          </a:p>
          <a:p>
            <a:pPr indent="0" lvl="0" marL="0" rtl="0" algn="l">
              <a:spcBef>
                <a:spcPts val="1200"/>
              </a:spcBef>
              <a:spcAft>
                <a:spcPts val="1200"/>
              </a:spcAft>
              <a:buNone/>
            </a:pPr>
            <a:r>
              <a:t/>
            </a:r>
            <a:endParaRPr b="1" sz="1200">
              <a:solidFill>
                <a:schemeClr val="accent1"/>
              </a:solidFill>
              <a:latin typeface="Raleway"/>
              <a:ea typeface="Raleway"/>
              <a:cs typeface="Raleway"/>
              <a:sym typeface="Raleway"/>
            </a:endParaRPr>
          </a:p>
        </p:txBody>
      </p:sp>
      <p:sp>
        <p:nvSpPr>
          <p:cNvPr id="383" name="Google Shape;383;p50"/>
          <p:cNvSpPr txBox="1"/>
          <p:nvPr/>
        </p:nvSpPr>
        <p:spPr>
          <a:xfrm>
            <a:off x="2975509" y="3179746"/>
            <a:ext cx="3498900" cy="11574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Clr>
                <a:schemeClr val="dk2"/>
              </a:buClr>
              <a:buSzPts val="1100"/>
              <a:buFont typeface="Arial"/>
              <a:buNone/>
            </a:pPr>
            <a:r>
              <a:rPr b="1" lang="en" sz="800">
                <a:solidFill>
                  <a:schemeClr val="accent1"/>
                </a:solidFill>
                <a:latin typeface="Raleway"/>
                <a:ea typeface="Raleway"/>
                <a:cs typeface="Raleway"/>
                <a:sym typeface="Raleway"/>
              </a:rPr>
              <a:t>From</a:t>
            </a:r>
            <a:br>
              <a:rPr b="1" lang="en" sz="800">
                <a:solidFill>
                  <a:schemeClr val="accent1"/>
                </a:solidFill>
                <a:latin typeface="Raleway"/>
                <a:ea typeface="Raleway"/>
                <a:cs typeface="Raleway"/>
                <a:sym typeface="Raleway"/>
              </a:rPr>
            </a:br>
            <a:r>
              <a:rPr lang="en" sz="800">
                <a:solidFill>
                  <a:schemeClr val="accent1"/>
                </a:solidFill>
                <a:latin typeface="Raleway"/>
                <a:ea typeface="Raleway"/>
                <a:cs typeface="Raleway"/>
                <a:sym typeface="Raleway"/>
              </a:rPr>
              <a:t>Darshan Bhavsar</a:t>
            </a:r>
            <a:br>
              <a:rPr lang="en" sz="800">
                <a:solidFill>
                  <a:schemeClr val="accent1"/>
                </a:solidFill>
                <a:latin typeface="Raleway"/>
                <a:ea typeface="Raleway"/>
                <a:cs typeface="Raleway"/>
                <a:sym typeface="Raleway"/>
              </a:rPr>
            </a:br>
            <a:r>
              <a:rPr lang="en" sz="800">
                <a:solidFill>
                  <a:schemeClr val="accent1"/>
                </a:solidFill>
                <a:latin typeface="Raleway"/>
                <a:ea typeface="Raleway"/>
                <a:cs typeface="Raleway"/>
                <a:sym typeface="Raleway"/>
              </a:rPr>
              <a:t> Chaitanya</a:t>
            </a:r>
            <a:br>
              <a:rPr lang="en" sz="800">
                <a:solidFill>
                  <a:schemeClr val="accent1"/>
                </a:solidFill>
                <a:latin typeface="Raleway"/>
                <a:ea typeface="Raleway"/>
                <a:cs typeface="Raleway"/>
                <a:sym typeface="Raleway"/>
              </a:rPr>
            </a:br>
            <a:r>
              <a:rPr lang="en" sz="800">
                <a:solidFill>
                  <a:schemeClr val="accent1"/>
                </a:solidFill>
                <a:latin typeface="Raleway"/>
                <a:ea typeface="Raleway"/>
                <a:cs typeface="Raleway"/>
                <a:sym typeface="Raleway"/>
              </a:rPr>
              <a:t>Manvi</a:t>
            </a:r>
            <a:br>
              <a:rPr lang="en" sz="800">
                <a:solidFill>
                  <a:schemeClr val="accent1"/>
                </a:solidFill>
                <a:latin typeface="Raleway"/>
                <a:ea typeface="Raleway"/>
                <a:cs typeface="Raleway"/>
                <a:sym typeface="Raleway"/>
              </a:rPr>
            </a:br>
            <a:r>
              <a:rPr lang="en" sz="800">
                <a:solidFill>
                  <a:schemeClr val="accent1"/>
                </a:solidFill>
                <a:latin typeface="Raleway"/>
                <a:ea typeface="Raleway"/>
                <a:cs typeface="Raleway"/>
                <a:sym typeface="Raleway"/>
              </a:rPr>
              <a:t>Kushagra</a:t>
            </a:r>
            <a:br>
              <a:rPr lang="en" sz="800">
                <a:solidFill>
                  <a:schemeClr val="accent1"/>
                </a:solidFill>
                <a:latin typeface="Raleway"/>
                <a:ea typeface="Raleway"/>
                <a:cs typeface="Raleway"/>
                <a:sym typeface="Raleway"/>
              </a:rPr>
            </a:br>
            <a:r>
              <a:rPr lang="en" sz="800">
                <a:solidFill>
                  <a:schemeClr val="accent1"/>
                </a:solidFill>
                <a:latin typeface="Raleway"/>
                <a:ea typeface="Raleway"/>
                <a:cs typeface="Raleway"/>
                <a:sym typeface="Raleway"/>
              </a:rPr>
              <a:t>Harshal</a:t>
            </a:r>
            <a:br>
              <a:rPr lang="en" sz="800">
                <a:solidFill>
                  <a:schemeClr val="accent1"/>
                </a:solidFill>
                <a:latin typeface="Raleway"/>
                <a:ea typeface="Raleway"/>
                <a:cs typeface="Raleway"/>
                <a:sym typeface="Raleway"/>
              </a:rPr>
            </a:br>
            <a:r>
              <a:rPr lang="en" sz="800">
                <a:solidFill>
                  <a:schemeClr val="accent1"/>
                </a:solidFill>
                <a:latin typeface="Raleway"/>
                <a:ea typeface="Raleway"/>
                <a:cs typeface="Raleway"/>
                <a:sym typeface="Raleway"/>
              </a:rPr>
              <a:t>Shashank</a:t>
            </a:r>
            <a:endParaRPr sz="800">
              <a:solidFill>
                <a:schemeClr val="accen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pSp>
        <p:nvGrpSpPr>
          <p:cNvPr id="126" name="Google Shape;126;p18"/>
          <p:cNvGrpSpPr/>
          <p:nvPr/>
        </p:nvGrpSpPr>
        <p:grpSpPr>
          <a:xfrm>
            <a:off x="6753781" y="130321"/>
            <a:ext cx="2039755" cy="274343"/>
            <a:chOff x="9228405" y="594424"/>
            <a:chExt cx="2841676" cy="382200"/>
          </a:xfrm>
        </p:grpSpPr>
        <p:cxnSp>
          <p:nvCxnSpPr>
            <p:cNvPr id="127" name="Google Shape;127;p18"/>
            <p:cNvCxnSpPr/>
            <p:nvPr/>
          </p:nvCxnSpPr>
          <p:spPr>
            <a:xfrm>
              <a:off x="10455884" y="594424"/>
              <a:ext cx="0" cy="382200"/>
            </a:xfrm>
            <a:prstGeom prst="straightConnector1">
              <a:avLst/>
            </a:prstGeom>
            <a:noFill/>
            <a:ln cap="flat" cmpd="sng" w="9525">
              <a:solidFill>
                <a:srgbClr val="F2F2F2"/>
              </a:solidFill>
              <a:prstDash val="solid"/>
              <a:miter lim="800000"/>
              <a:headEnd len="sm" w="sm" type="none"/>
              <a:tailEnd len="sm" w="sm" type="none"/>
            </a:ln>
          </p:spPr>
        </p:cxnSp>
        <p:pic>
          <p:nvPicPr>
            <p:cNvPr id="128" name="Google Shape;128;p18"/>
            <p:cNvPicPr preferRelativeResize="0"/>
            <p:nvPr/>
          </p:nvPicPr>
          <p:blipFill rotWithShape="1">
            <a:blip r:embed="rId3">
              <a:alphaModFix/>
            </a:blip>
            <a:srcRect b="0" l="0" r="0" t="0"/>
            <a:stretch/>
          </p:blipFill>
          <p:spPr>
            <a:xfrm>
              <a:off x="10612560" y="641156"/>
              <a:ext cx="1457521" cy="288755"/>
            </a:xfrm>
            <a:prstGeom prst="rect">
              <a:avLst/>
            </a:prstGeom>
            <a:noFill/>
            <a:ln>
              <a:noFill/>
            </a:ln>
          </p:spPr>
        </p:pic>
        <p:pic>
          <p:nvPicPr>
            <p:cNvPr id="129" name="Google Shape;129;p18"/>
            <p:cNvPicPr preferRelativeResize="0"/>
            <p:nvPr/>
          </p:nvPicPr>
          <p:blipFill rotWithShape="1">
            <a:blip r:embed="rId4">
              <a:alphaModFix/>
            </a:blip>
            <a:srcRect b="0" l="0" r="0" t="0"/>
            <a:stretch/>
          </p:blipFill>
          <p:spPr>
            <a:xfrm>
              <a:off x="9228405" y="616314"/>
              <a:ext cx="1083800" cy="338438"/>
            </a:xfrm>
            <a:prstGeom prst="rect">
              <a:avLst/>
            </a:prstGeom>
            <a:noFill/>
            <a:ln>
              <a:noFill/>
            </a:ln>
          </p:spPr>
        </p:pic>
      </p:grpSp>
      <p:pic>
        <p:nvPicPr>
          <p:cNvPr id="130" name="Google Shape;130;p18"/>
          <p:cNvPicPr preferRelativeResize="0"/>
          <p:nvPr/>
        </p:nvPicPr>
        <p:blipFill>
          <a:blip r:embed="rId5">
            <a:alphaModFix/>
          </a:blip>
          <a:stretch>
            <a:fillRect/>
          </a:stretch>
        </p:blipFill>
        <p:spPr>
          <a:xfrm>
            <a:off x="2697725" y="370662"/>
            <a:ext cx="6095800" cy="4402173"/>
          </a:xfrm>
          <a:prstGeom prst="rect">
            <a:avLst/>
          </a:prstGeom>
          <a:noFill/>
          <a:ln>
            <a:noFill/>
          </a:ln>
        </p:spPr>
      </p:pic>
      <p:sp>
        <p:nvSpPr>
          <p:cNvPr id="131" name="Google Shape;131;p18"/>
          <p:cNvSpPr txBox="1"/>
          <p:nvPr/>
        </p:nvSpPr>
        <p:spPr>
          <a:xfrm>
            <a:off x="0" y="2022300"/>
            <a:ext cx="2697600" cy="1417500"/>
          </a:xfrm>
          <a:prstGeom prst="rect">
            <a:avLst/>
          </a:prstGeom>
          <a:noFill/>
          <a:ln>
            <a:noFill/>
          </a:ln>
        </p:spPr>
        <p:txBody>
          <a:bodyPr anchorCtr="0" anchor="t" bIns="91425" lIns="91425" spcFirstLastPara="1" rIns="91425" wrap="square" tIns="91425">
            <a:spAutoFit/>
          </a:bodyPr>
          <a:lstStyle/>
          <a:p>
            <a:pPr indent="0" lvl="0" marL="800100" rtl="0" algn="l">
              <a:lnSpc>
                <a:spcPct val="115000"/>
              </a:lnSpc>
              <a:spcBef>
                <a:spcPts val="0"/>
              </a:spcBef>
              <a:spcAft>
                <a:spcPts val="1600"/>
              </a:spcAft>
              <a:buNone/>
            </a:pPr>
            <a:r>
              <a:rPr lang="en" sz="1800">
                <a:solidFill>
                  <a:schemeClr val="accent1"/>
                </a:solidFill>
                <a:latin typeface="Lato"/>
                <a:ea typeface="Lato"/>
                <a:cs typeface="Lato"/>
                <a:sym typeface="Lato"/>
              </a:rPr>
              <a:t>II. </a:t>
            </a:r>
            <a:r>
              <a:rPr lang="en" sz="1800">
                <a:solidFill>
                  <a:schemeClr val="accent1"/>
                </a:solidFill>
                <a:latin typeface="Lato"/>
                <a:ea typeface="Lato"/>
                <a:cs typeface="Lato"/>
                <a:sym typeface="Lato"/>
              </a:rPr>
              <a:t>Go through the </a:t>
            </a:r>
            <a:r>
              <a:rPr b="1" lang="en" sz="1800">
                <a:solidFill>
                  <a:schemeClr val="accent1"/>
                </a:solidFill>
                <a:latin typeface="Lato"/>
                <a:ea typeface="Lato"/>
                <a:cs typeface="Lato"/>
                <a:sym typeface="Lato"/>
              </a:rPr>
              <a:t>World Military Expenditure</a:t>
            </a:r>
            <a:endParaRPr b="1" sz="1800">
              <a:solidFill>
                <a:schemeClr val="accent1"/>
              </a:solidFill>
              <a:latin typeface="Lato"/>
              <a:ea typeface="Lato"/>
              <a:cs typeface="Lato"/>
              <a:sym typeface="Lato"/>
            </a:endParaRPr>
          </a:p>
        </p:txBody>
      </p:sp>
      <p:sp>
        <p:nvSpPr>
          <p:cNvPr id="132" name="Google Shape;132;p18"/>
          <p:cNvSpPr/>
          <p:nvPr/>
        </p:nvSpPr>
        <p:spPr>
          <a:xfrm>
            <a:off x="5849725" y="1129850"/>
            <a:ext cx="2087700" cy="15387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3369775" y="1614075"/>
            <a:ext cx="990000" cy="7533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nvSpPr>
        <p:spPr>
          <a:xfrm>
            <a:off x="3590425" y="1790625"/>
            <a:ext cx="6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USA</a:t>
            </a:r>
            <a:endParaRPr b="1">
              <a:solidFill>
                <a:schemeClr val="lt1"/>
              </a:solidFill>
            </a:endParaRPr>
          </a:p>
        </p:txBody>
      </p:sp>
      <p:sp>
        <p:nvSpPr>
          <p:cNvPr id="135" name="Google Shape;135;p18"/>
          <p:cNvSpPr txBox="1"/>
          <p:nvPr/>
        </p:nvSpPr>
        <p:spPr>
          <a:xfrm>
            <a:off x="6882900" y="1790625"/>
            <a:ext cx="6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China</a:t>
            </a:r>
            <a:endParaRPr b="1">
              <a:solidFill>
                <a:schemeClr val="lt1"/>
              </a:solidFill>
            </a:endParaRPr>
          </a:p>
        </p:txBody>
      </p:sp>
      <p:sp>
        <p:nvSpPr>
          <p:cNvPr id="136" name="Google Shape;136;p18"/>
          <p:cNvSpPr txBox="1"/>
          <p:nvPr/>
        </p:nvSpPr>
        <p:spPr>
          <a:xfrm>
            <a:off x="6677575" y="2073925"/>
            <a:ext cx="43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rPr>
              <a:t>IN</a:t>
            </a:r>
            <a:endParaRPr b="1" sz="1200">
              <a:solidFill>
                <a:schemeClr val="lt1"/>
              </a:solidFill>
            </a:endParaRPr>
          </a:p>
        </p:txBody>
      </p:sp>
      <p:sp>
        <p:nvSpPr>
          <p:cNvPr id="137" name="Google Shape;137;p18"/>
          <p:cNvSpPr txBox="1"/>
          <p:nvPr/>
        </p:nvSpPr>
        <p:spPr>
          <a:xfrm>
            <a:off x="6578100" y="1257225"/>
            <a:ext cx="8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Russia</a:t>
            </a:r>
            <a:endParaRPr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9"/>
          <p:cNvPicPr preferRelativeResize="0"/>
          <p:nvPr/>
        </p:nvPicPr>
        <p:blipFill>
          <a:blip r:embed="rId3">
            <a:alphaModFix/>
          </a:blip>
          <a:stretch>
            <a:fillRect/>
          </a:stretch>
        </p:blipFill>
        <p:spPr>
          <a:xfrm>
            <a:off x="1056724" y="136650"/>
            <a:ext cx="6745052" cy="4600999"/>
          </a:xfrm>
          <a:prstGeom prst="rect">
            <a:avLst/>
          </a:prstGeom>
          <a:noFill/>
          <a:ln>
            <a:noFill/>
          </a:ln>
        </p:spPr>
      </p:pic>
      <p:sp>
        <p:nvSpPr>
          <p:cNvPr id="143" name="Google Shape;143;p19"/>
          <p:cNvSpPr/>
          <p:nvPr/>
        </p:nvSpPr>
        <p:spPr>
          <a:xfrm>
            <a:off x="6366250" y="796300"/>
            <a:ext cx="1897800" cy="11622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txBox="1"/>
          <p:nvPr/>
        </p:nvSpPr>
        <p:spPr>
          <a:xfrm>
            <a:off x="6413225" y="2087525"/>
            <a:ext cx="1897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accent1"/>
                </a:solidFill>
                <a:latin typeface="Lato"/>
                <a:ea typeface="Lato"/>
                <a:cs typeface="Lato"/>
                <a:sym typeface="Lato"/>
              </a:rPr>
              <a:t>Hockey-stick climb observed from 2014 with Modi Govt.</a:t>
            </a:r>
            <a:endParaRPr b="1" u="sng">
              <a:solidFill>
                <a:schemeClr val="accent1"/>
              </a:solidFill>
              <a:latin typeface="Lato"/>
              <a:ea typeface="Lato"/>
              <a:cs typeface="Lato"/>
              <a:sym typeface="Lato"/>
            </a:endParaRPr>
          </a:p>
        </p:txBody>
      </p:sp>
      <p:sp>
        <p:nvSpPr>
          <p:cNvPr id="145" name="Google Shape;145;p19"/>
          <p:cNvSpPr txBox="1"/>
          <p:nvPr/>
        </p:nvSpPr>
        <p:spPr>
          <a:xfrm>
            <a:off x="1824600" y="3271700"/>
            <a:ext cx="27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46" name="Google Shape;146;p19"/>
          <p:cNvSpPr/>
          <p:nvPr/>
        </p:nvSpPr>
        <p:spPr>
          <a:xfrm>
            <a:off x="739275" y="3211225"/>
            <a:ext cx="3824700" cy="1460400"/>
          </a:xfrm>
          <a:prstGeom prst="roundRect">
            <a:avLst>
              <a:gd fmla="val 16667" name="adj"/>
            </a:avLst>
          </a:prstGeom>
          <a:noFill/>
          <a:ln cap="flat" cmpd="sng" w="381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cxnSp>
        <p:nvCxnSpPr>
          <p:cNvPr id="147" name="Google Shape;147;p19"/>
          <p:cNvCxnSpPr/>
          <p:nvPr/>
        </p:nvCxnSpPr>
        <p:spPr>
          <a:xfrm flipH="1" rot="10800000">
            <a:off x="5064850" y="2076250"/>
            <a:ext cx="1132500" cy="1164000"/>
          </a:xfrm>
          <a:prstGeom prst="straightConnector1">
            <a:avLst/>
          </a:prstGeom>
          <a:noFill/>
          <a:ln cap="flat" cmpd="sng" w="9525">
            <a:solidFill>
              <a:schemeClr val="dk2"/>
            </a:solidFill>
            <a:prstDash val="solid"/>
            <a:round/>
            <a:headEnd len="med" w="med" type="none"/>
            <a:tailEnd len="med" w="med" type="triangle"/>
          </a:ln>
        </p:spPr>
      </p:cxnSp>
      <p:cxnSp>
        <p:nvCxnSpPr>
          <p:cNvPr id="148" name="Google Shape;148;p19"/>
          <p:cNvCxnSpPr/>
          <p:nvPr/>
        </p:nvCxnSpPr>
        <p:spPr>
          <a:xfrm flipH="1" rot="10800000">
            <a:off x="6810800" y="1053775"/>
            <a:ext cx="298800" cy="53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0"/>
          <p:cNvPicPr preferRelativeResize="0"/>
          <p:nvPr/>
        </p:nvPicPr>
        <p:blipFill>
          <a:blip r:embed="rId3">
            <a:alphaModFix/>
          </a:blip>
          <a:stretch>
            <a:fillRect/>
          </a:stretch>
        </p:blipFill>
        <p:spPr>
          <a:xfrm>
            <a:off x="1126925" y="257088"/>
            <a:ext cx="6890148" cy="4629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1"/>
          <p:cNvPicPr preferRelativeResize="0"/>
          <p:nvPr/>
        </p:nvPicPr>
        <p:blipFill>
          <a:blip r:embed="rId3">
            <a:alphaModFix/>
          </a:blip>
          <a:stretch>
            <a:fillRect/>
          </a:stretch>
        </p:blipFill>
        <p:spPr>
          <a:xfrm>
            <a:off x="383100" y="551575"/>
            <a:ext cx="8313900" cy="3991775"/>
          </a:xfrm>
          <a:prstGeom prst="rect">
            <a:avLst/>
          </a:prstGeom>
          <a:noFill/>
          <a:ln>
            <a:noFill/>
          </a:ln>
        </p:spPr>
      </p:pic>
      <p:sp>
        <p:nvSpPr>
          <p:cNvPr id="159" name="Google Shape;159;p21"/>
          <p:cNvSpPr/>
          <p:nvPr/>
        </p:nvSpPr>
        <p:spPr>
          <a:xfrm>
            <a:off x="3450150" y="1486200"/>
            <a:ext cx="1897800" cy="11622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nvSpPr>
        <p:spPr>
          <a:xfrm>
            <a:off x="3497125" y="2777425"/>
            <a:ext cx="18978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accent1"/>
                </a:solidFill>
                <a:latin typeface="Lato"/>
                <a:ea typeface="Lato"/>
                <a:cs typeface="Lato"/>
                <a:sym typeface="Lato"/>
              </a:rPr>
              <a:t>Saudi Arabia reduced spending due to Covid impact as it suffered from heavy oil export issues</a:t>
            </a:r>
            <a:endParaRPr b="1" u="sng">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2"/>
          <p:cNvPicPr preferRelativeResize="0"/>
          <p:nvPr/>
        </p:nvPicPr>
        <p:blipFill rotWithShape="1">
          <a:blip r:embed="rId3">
            <a:alphaModFix/>
          </a:blip>
          <a:srcRect b="0" l="0" r="39660" t="0"/>
          <a:stretch/>
        </p:blipFill>
        <p:spPr>
          <a:xfrm rot="-900008">
            <a:off x="1042428" y="381372"/>
            <a:ext cx="3545852" cy="3917725"/>
          </a:xfrm>
          <a:prstGeom prst="rect">
            <a:avLst/>
          </a:prstGeom>
          <a:noFill/>
          <a:ln>
            <a:noFill/>
          </a:ln>
          <a:effectLst>
            <a:outerShdw blurRad="57150" rotWithShape="0" algn="bl" dir="5400000" dist="19050">
              <a:srgbClr val="000000">
                <a:alpha val="50000"/>
              </a:srgbClr>
            </a:outerShdw>
          </a:effectLst>
        </p:spPr>
      </p:pic>
      <p:grpSp>
        <p:nvGrpSpPr>
          <p:cNvPr id="166" name="Google Shape;166;p22"/>
          <p:cNvGrpSpPr/>
          <p:nvPr/>
        </p:nvGrpSpPr>
        <p:grpSpPr>
          <a:xfrm>
            <a:off x="4800226" y="1289789"/>
            <a:ext cx="3727525" cy="3271772"/>
            <a:chOff x="6803275" y="427445"/>
            <a:chExt cx="2212050" cy="2504994"/>
          </a:xfrm>
        </p:grpSpPr>
        <p:pic>
          <p:nvPicPr>
            <p:cNvPr id="167" name="Google Shape;167;p22"/>
            <p:cNvPicPr preferRelativeResize="0"/>
            <p:nvPr/>
          </p:nvPicPr>
          <p:blipFill>
            <a:blip r:embed="rId4">
              <a:alphaModFix/>
            </a:blip>
            <a:stretch>
              <a:fillRect/>
            </a:stretch>
          </p:blipFill>
          <p:spPr>
            <a:xfrm>
              <a:off x="6803275" y="427445"/>
              <a:ext cx="2212050" cy="2504994"/>
            </a:xfrm>
            <a:prstGeom prst="rect">
              <a:avLst/>
            </a:prstGeom>
            <a:noFill/>
            <a:ln>
              <a:noFill/>
            </a:ln>
          </p:spPr>
        </p:pic>
        <p:sp>
          <p:nvSpPr>
            <p:cNvPr id="168" name="Google Shape;168;p22"/>
            <p:cNvSpPr txBox="1"/>
            <p:nvPr/>
          </p:nvSpPr>
          <p:spPr>
            <a:xfrm>
              <a:off x="6990025" y="605658"/>
              <a:ext cx="1929000" cy="16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2300">
                  <a:solidFill>
                    <a:schemeClr val="accent1"/>
                  </a:solidFill>
                  <a:latin typeface="Raleway"/>
                  <a:ea typeface="Raleway"/>
                  <a:cs typeface="Raleway"/>
                  <a:sym typeface="Raleway"/>
                </a:rPr>
                <a:t>Military Expenditure Region-wise  in 2020</a:t>
              </a:r>
              <a:br>
                <a:rPr b="1" lang="en" sz="2300">
                  <a:solidFill>
                    <a:schemeClr val="accent1"/>
                  </a:solidFill>
                  <a:latin typeface="Raleway"/>
                  <a:ea typeface="Raleway"/>
                  <a:cs typeface="Raleway"/>
                  <a:sym typeface="Raleway"/>
                </a:rPr>
              </a:br>
              <a:endParaRPr b="1" sz="2300">
                <a:solidFill>
                  <a:schemeClr val="accent1"/>
                </a:solidFill>
                <a:latin typeface="Raleway"/>
                <a:ea typeface="Raleway"/>
                <a:cs typeface="Raleway"/>
                <a:sym typeface="Raleway"/>
              </a:endParaRPr>
            </a:p>
            <a:p>
              <a:pPr indent="-355600" lvl="0" marL="457200" rtl="0" algn="l">
                <a:spcBef>
                  <a:spcPts val="800"/>
                </a:spcBef>
                <a:spcAft>
                  <a:spcPts val="0"/>
                </a:spcAft>
                <a:buClr>
                  <a:schemeClr val="accent1"/>
                </a:buClr>
                <a:buSzPts val="2000"/>
                <a:buFont typeface="Raleway"/>
                <a:buAutoNum type="arabicPeriod"/>
              </a:pPr>
              <a:r>
                <a:rPr b="1" lang="en" sz="2000">
                  <a:solidFill>
                    <a:schemeClr val="accent1"/>
                  </a:solidFill>
                  <a:latin typeface="Raleway"/>
                  <a:ea typeface="Raleway"/>
                  <a:cs typeface="Raleway"/>
                  <a:sym typeface="Raleway"/>
                </a:rPr>
                <a:t>Asia</a:t>
              </a:r>
              <a:endParaRPr b="1" sz="2000">
                <a:solidFill>
                  <a:schemeClr val="accent1"/>
                </a:solidFill>
                <a:latin typeface="Raleway"/>
                <a:ea typeface="Raleway"/>
                <a:cs typeface="Raleway"/>
                <a:sym typeface="Raleway"/>
              </a:endParaRPr>
            </a:p>
            <a:p>
              <a:pPr indent="-355600" lvl="0" marL="457200" rtl="0" algn="l">
                <a:spcBef>
                  <a:spcPts val="0"/>
                </a:spcBef>
                <a:spcAft>
                  <a:spcPts val="0"/>
                </a:spcAft>
                <a:buClr>
                  <a:schemeClr val="accent1"/>
                </a:buClr>
                <a:buSzPts val="2000"/>
                <a:buFont typeface="Raleway"/>
                <a:buAutoNum type="arabicPeriod"/>
              </a:pPr>
              <a:r>
                <a:rPr b="1" lang="en" sz="2000">
                  <a:solidFill>
                    <a:schemeClr val="accent1"/>
                  </a:solidFill>
                  <a:latin typeface="Raleway"/>
                  <a:ea typeface="Raleway"/>
                  <a:cs typeface="Raleway"/>
                  <a:sym typeface="Raleway"/>
                </a:rPr>
                <a:t>Africa</a:t>
              </a:r>
              <a:endParaRPr b="1" sz="2000">
                <a:solidFill>
                  <a:schemeClr val="accent1"/>
                </a:solidFill>
                <a:latin typeface="Raleway"/>
                <a:ea typeface="Raleway"/>
                <a:cs typeface="Raleway"/>
                <a:sym typeface="Raleway"/>
              </a:endParaRPr>
            </a:p>
            <a:p>
              <a:pPr indent="-355600" lvl="0" marL="457200" rtl="0" algn="l">
                <a:spcBef>
                  <a:spcPts val="0"/>
                </a:spcBef>
                <a:spcAft>
                  <a:spcPts val="0"/>
                </a:spcAft>
                <a:buClr>
                  <a:schemeClr val="accent1"/>
                </a:buClr>
                <a:buSzPts val="2000"/>
                <a:buFont typeface="Raleway"/>
                <a:buAutoNum type="arabicPeriod"/>
              </a:pPr>
              <a:r>
                <a:rPr b="1" lang="en" sz="2000">
                  <a:solidFill>
                    <a:schemeClr val="accent1"/>
                  </a:solidFill>
                  <a:latin typeface="Raleway"/>
                  <a:ea typeface="Raleway"/>
                  <a:cs typeface="Raleway"/>
                  <a:sym typeface="Raleway"/>
                </a:rPr>
                <a:t>Europe</a:t>
              </a:r>
              <a:endParaRPr b="1" sz="2000">
                <a:solidFill>
                  <a:schemeClr val="accent1"/>
                </a:solidFill>
                <a:latin typeface="Raleway"/>
                <a:ea typeface="Raleway"/>
                <a:cs typeface="Raleway"/>
                <a:sym typeface="Raleway"/>
              </a:endParaRPr>
            </a:p>
            <a:p>
              <a:pPr indent="-355600" lvl="0" marL="457200" rtl="0" algn="l">
                <a:spcBef>
                  <a:spcPts val="0"/>
                </a:spcBef>
                <a:spcAft>
                  <a:spcPts val="0"/>
                </a:spcAft>
                <a:buClr>
                  <a:schemeClr val="accent1"/>
                </a:buClr>
                <a:buSzPts val="2000"/>
                <a:buFont typeface="Raleway"/>
                <a:buAutoNum type="arabicPeriod"/>
              </a:pPr>
              <a:r>
                <a:rPr b="1" lang="en" sz="2000">
                  <a:solidFill>
                    <a:schemeClr val="accent1"/>
                  </a:solidFill>
                  <a:latin typeface="Raleway"/>
                  <a:ea typeface="Raleway"/>
                  <a:cs typeface="Raleway"/>
                  <a:sym typeface="Raleway"/>
                </a:rPr>
                <a:t>N. America</a:t>
              </a:r>
              <a:endParaRPr b="1" sz="2000">
                <a:solidFill>
                  <a:schemeClr val="accent1"/>
                </a:solidFill>
                <a:latin typeface="Raleway"/>
                <a:ea typeface="Raleway"/>
                <a:cs typeface="Raleway"/>
                <a:sym typeface="Raleway"/>
              </a:endParaRPr>
            </a:p>
            <a:p>
              <a:pPr indent="-355600" lvl="0" marL="457200" rtl="0" algn="l">
                <a:spcBef>
                  <a:spcPts val="0"/>
                </a:spcBef>
                <a:spcAft>
                  <a:spcPts val="0"/>
                </a:spcAft>
                <a:buClr>
                  <a:schemeClr val="accent1"/>
                </a:buClr>
                <a:buSzPts val="2000"/>
                <a:buFont typeface="Raleway"/>
                <a:buAutoNum type="arabicPeriod"/>
              </a:pPr>
              <a:r>
                <a:rPr b="1" lang="en" sz="2000">
                  <a:solidFill>
                    <a:schemeClr val="accent1"/>
                  </a:solidFill>
                  <a:latin typeface="Raleway"/>
                  <a:ea typeface="Raleway"/>
                  <a:cs typeface="Raleway"/>
                  <a:sym typeface="Raleway"/>
                </a:rPr>
                <a:t>S. America</a:t>
              </a:r>
              <a:endParaRPr b="1" sz="2000">
                <a:solidFill>
                  <a:schemeClr val="accent1"/>
                </a:solidFill>
                <a:latin typeface="Raleway"/>
                <a:ea typeface="Raleway"/>
                <a:cs typeface="Raleway"/>
                <a:sym typeface="Raleway"/>
              </a:endParaRPr>
            </a:p>
          </p:txBody>
        </p:sp>
      </p:grpSp>
      <p:sp>
        <p:nvSpPr>
          <p:cNvPr id="169" name="Google Shape;169;p22"/>
          <p:cNvSpPr txBox="1"/>
          <p:nvPr/>
        </p:nvSpPr>
        <p:spPr>
          <a:xfrm>
            <a:off x="4667788" y="298850"/>
            <a:ext cx="3992400" cy="780300"/>
          </a:xfrm>
          <a:prstGeom prst="rect">
            <a:avLst/>
          </a:prstGeom>
          <a:noFill/>
          <a:ln>
            <a:noFill/>
          </a:ln>
        </p:spPr>
        <p:txBody>
          <a:bodyPr anchorCtr="0" anchor="t" bIns="91425" lIns="91425" spcFirstLastPara="1" rIns="91425" wrap="square" tIns="91425">
            <a:spAutoFit/>
          </a:bodyPr>
          <a:lstStyle/>
          <a:p>
            <a:pPr indent="0" lvl="0" marL="342900" rtl="0" algn="l">
              <a:lnSpc>
                <a:spcPct val="115000"/>
              </a:lnSpc>
              <a:spcBef>
                <a:spcPts val="0"/>
              </a:spcBef>
              <a:spcAft>
                <a:spcPts val="1600"/>
              </a:spcAft>
              <a:buNone/>
            </a:pPr>
            <a:r>
              <a:rPr lang="en" sz="1800">
                <a:solidFill>
                  <a:schemeClr val="lt1"/>
                </a:solidFill>
                <a:latin typeface="Lato"/>
                <a:ea typeface="Lato"/>
                <a:cs typeface="Lato"/>
                <a:sym typeface="Lato"/>
              </a:rPr>
              <a:t>III. </a:t>
            </a:r>
            <a:r>
              <a:rPr lang="en" sz="1800">
                <a:solidFill>
                  <a:schemeClr val="lt1"/>
                </a:solidFill>
                <a:latin typeface="Lato"/>
                <a:ea typeface="Lato"/>
                <a:cs typeface="Lato"/>
                <a:sym typeface="Lato"/>
              </a:rPr>
              <a:t>Understanding the </a:t>
            </a:r>
            <a:r>
              <a:rPr b="1" lang="en" sz="1800">
                <a:solidFill>
                  <a:schemeClr val="lt1"/>
                </a:solidFill>
                <a:latin typeface="Lato"/>
                <a:ea typeface="Lato"/>
                <a:cs typeface="Lato"/>
                <a:sym typeface="Lato"/>
              </a:rPr>
              <a:t>region-wise military expenditure</a:t>
            </a:r>
            <a:endParaRPr b="1" sz="18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3"/>
          <p:cNvPicPr preferRelativeResize="0"/>
          <p:nvPr/>
        </p:nvPicPr>
        <p:blipFill>
          <a:blip r:embed="rId3">
            <a:alphaModFix/>
          </a:blip>
          <a:stretch>
            <a:fillRect/>
          </a:stretch>
        </p:blipFill>
        <p:spPr>
          <a:xfrm>
            <a:off x="2456900" y="81088"/>
            <a:ext cx="6363802" cy="4676524"/>
          </a:xfrm>
          <a:prstGeom prst="rect">
            <a:avLst/>
          </a:prstGeom>
          <a:noFill/>
          <a:ln>
            <a:noFill/>
          </a:ln>
        </p:spPr>
      </p:pic>
      <p:sp>
        <p:nvSpPr>
          <p:cNvPr id="175" name="Google Shape;175;p23"/>
          <p:cNvSpPr txBox="1"/>
          <p:nvPr/>
        </p:nvSpPr>
        <p:spPr>
          <a:xfrm>
            <a:off x="0" y="2149950"/>
            <a:ext cx="26100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300">
                <a:solidFill>
                  <a:schemeClr val="accent1"/>
                </a:solidFill>
                <a:latin typeface="Lato"/>
                <a:ea typeface="Lato"/>
                <a:cs typeface="Lato"/>
                <a:sym typeface="Lato"/>
              </a:rPr>
              <a:t>Asia</a:t>
            </a:r>
            <a:endParaRPr b="1" sz="2300">
              <a:solidFill>
                <a:schemeClr val="accent1"/>
              </a:solidFill>
              <a:latin typeface="Lato"/>
              <a:ea typeface="Lato"/>
              <a:cs typeface="Lato"/>
              <a:sym typeface="Lato"/>
            </a:endParaRPr>
          </a:p>
        </p:txBody>
      </p:sp>
      <p:sp>
        <p:nvSpPr>
          <p:cNvPr id="176" name="Google Shape;176;p23"/>
          <p:cNvSpPr/>
          <p:nvPr/>
        </p:nvSpPr>
        <p:spPr>
          <a:xfrm>
            <a:off x="458725" y="2841150"/>
            <a:ext cx="3146100" cy="1357200"/>
          </a:xfrm>
          <a:prstGeom prst="roundRect">
            <a:avLst>
              <a:gd fmla="val 16667" name="adj"/>
            </a:avLst>
          </a:prstGeom>
          <a:noFill/>
          <a:ln cap="flat" cmpd="sng" w="3810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nvSpPr>
        <p:spPr>
          <a:xfrm>
            <a:off x="505700" y="2917350"/>
            <a:ext cx="323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India’s ME is 7 times of the Pakistan’s</a:t>
            </a:r>
            <a:br>
              <a:rPr b="1" lang="en">
                <a:solidFill>
                  <a:schemeClr val="accent1"/>
                </a:solidFill>
                <a:latin typeface="Lato"/>
                <a:ea typeface="Lato"/>
                <a:cs typeface="Lato"/>
                <a:sym typeface="Lato"/>
              </a:rPr>
            </a:b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China, Saudi Arabia and India are the key </a:t>
            </a:r>
            <a:r>
              <a:rPr b="1" lang="en">
                <a:solidFill>
                  <a:schemeClr val="accent1"/>
                </a:solidFill>
                <a:latin typeface="Lato"/>
                <a:ea typeface="Lato"/>
                <a:cs typeface="Lato"/>
                <a:sym typeface="Lato"/>
              </a:rPr>
              <a:t>players here</a:t>
            </a:r>
            <a:endParaRPr b="1">
              <a:solidFill>
                <a:schemeClr val="accent1"/>
              </a:solidFill>
              <a:latin typeface="Lato"/>
              <a:ea typeface="Lato"/>
              <a:cs typeface="Lato"/>
              <a:sym typeface="Lato"/>
            </a:endParaRPr>
          </a:p>
        </p:txBody>
      </p:sp>
      <p:sp>
        <p:nvSpPr>
          <p:cNvPr id="178" name="Google Shape;178;p23"/>
          <p:cNvSpPr txBox="1"/>
          <p:nvPr/>
        </p:nvSpPr>
        <p:spPr>
          <a:xfrm>
            <a:off x="5304925" y="2310150"/>
            <a:ext cx="861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$ 73 billion</a:t>
            </a:r>
            <a:endParaRPr b="1" sz="1100">
              <a:solidFill>
                <a:schemeClr val="lt1"/>
              </a:solidFill>
              <a:latin typeface="Lato"/>
              <a:ea typeface="Lato"/>
              <a:cs typeface="Lato"/>
              <a:sym typeface="Lato"/>
            </a:endParaRPr>
          </a:p>
        </p:txBody>
      </p:sp>
      <p:sp>
        <p:nvSpPr>
          <p:cNvPr id="179" name="Google Shape;179;p23"/>
          <p:cNvSpPr txBox="1"/>
          <p:nvPr/>
        </p:nvSpPr>
        <p:spPr>
          <a:xfrm>
            <a:off x="6165925" y="1709300"/>
            <a:ext cx="861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$ 244.93 billion</a:t>
            </a:r>
            <a:endParaRPr b="1" sz="1100">
              <a:solidFill>
                <a:schemeClr val="lt1"/>
              </a:solidFill>
              <a:latin typeface="Lato"/>
              <a:ea typeface="Lato"/>
              <a:cs typeface="Lato"/>
              <a:sym typeface="Lato"/>
            </a:endParaRPr>
          </a:p>
        </p:txBody>
      </p:sp>
      <p:sp>
        <p:nvSpPr>
          <p:cNvPr id="180" name="Google Shape;180;p23"/>
          <p:cNvSpPr txBox="1"/>
          <p:nvPr/>
        </p:nvSpPr>
        <p:spPr>
          <a:xfrm>
            <a:off x="3828475" y="2232500"/>
            <a:ext cx="86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Lato"/>
                <a:ea typeface="Lato"/>
                <a:cs typeface="Lato"/>
                <a:sym typeface="Lato"/>
              </a:rPr>
              <a:t>$ 55.53 billion</a:t>
            </a:r>
            <a:endParaRPr b="1" sz="1000">
              <a:solidFill>
                <a:schemeClr val="lt1"/>
              </a:solidFill>
              <a:latin typeface="Lato"/>
              <a:ea typeface="Lato"/>
              <a:cs typeface="Lato"/>
              <a:sym typeface="Lato"/>
            </a:endParaRPr>
          </a:p>
        </p:txBody>
      </p:sp>
      <p:sp>
        <p:nvSpPr>
          <p:cNvPr id="181" name="Google Shape;181;p23"/>
          <p:cNvSpPr txBox="1"/>
          <p:nvPr/>
        </p:nvSpPr>
        <p:spPr>
          <a:xfrm>
            <a:off x="4852475" y="2008275"/>
            <a:ext cx="86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1"/>
                </a:solidFill>
                <a:latin typeface="Lato"/>
                <a:ea typeface="Lato"/>
                <a:cs typeface="Lato"/>
                <a:sym typeface="Lato"/>
              </a:rPr>
              <a:t>$ 10.1 billion</a:t>
            </a:r>
            <a:endParaRPr b="1" sz="1000">
              <a:solidFill>
                <a:schemeClr val="accent1"/>
              </a:solidFill>
              <a:latin typeface="Lato"/>
              <a:ea typeface="Lato"/>
              <a:cs typeface="Lato"/>
              <a:sym typeface="Lato"/>
            </a:endParaRPr>
          </a:p>
        </p:txBody>
      </p:sp>
      <p:sp>
        <p:nvSpPr>
          <p:cNvPr id="182" name="Google Shape;182;p23"/>
          <p:cNvSpPr txBox="1"/>
          <p:nvPr/>
        </p:nvSpPr>
        <p:spPr>
          <a:xfrm>
            <a:off x="4281375" y="1891650"/>
            <a:ext cx="86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1"/>
                </a:solidFill>
                <a:latin typeface="Lato"/>
                <a:ea typeface="Lato"/>
                <a:cs typeface="Lato"/>
                <a:sym typeface="Lato"/>
              </a:rPr>
              <a:t>$ 12.15</a:t>
            </a:r>
            <a:endParaRPr b="1" sz="1000">
              <a:solidFill>
                <a:schemeClr val="accent1"/>
              </a:solidFill>
              <a:latin typeface="Lato"/>
              <a:ea typeface="Lato"/>
              <a:cs typeface="Lato"/>
              <a:sym typeface="Lato"/>
            </a:endParaRPr>
          </a:p>
          <a:p>
            <a:pPr indent="0" lvl="0" marL="0" rtl="0" algn="l">
              <a:spcBef>
                <a:spcPts val="0"/>
              </a:spcBef>
              <a:spcAft>
                <a:spcPts val="0"/>
              </a:spcAft>
              <a:buNone/>
            </a:pPr>
            <a:r>
              <a:rPr b="1" lang="en" sz="1000">
                <a:solidFill>
                  <a:schemeClr val="accent1"/>
                </a:solidFill>
                <a:latin typeface="Lato"/>
                <a:ea typeface="Lato"/>
                <a:cs typeface="Lato"/>
                <a:sym typeface="Lato"/>
              </a:rPr>
              <a:t>billion</a:t>
            </a:r>
            <a:endParaRPr b="1" sz="10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